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71" r:id="rId10"/>
    <p:sldId id="27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337EC214-4F35-451A-8A42-55EB60F55DB0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DC6F57B3-4474-445A-8F6C-3B955ED63664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intenção deste projeto é de apresentar o conhecimento em que foi obtido ao longo do curso.</a:t>
            </a:r>
          </a:p>
          <a:p>
            <a:r>
              <a:rPr lang="pt-BR" dirty="0" smtClean="0"/>
              <a:t>Conhecer a linguagem de programação e entender as variáveis que os dados nos possam revelar.</a:t>
            </a:r>
          </a:p>
          <a:p>
            <a:r>
              <a:rPr lang="pt-BR" dirty="0" smtClean="0"/>
              <a:t>Efetuar o estudo dos dados informados e criar os algoritmos necessários de Machine Learning.</a:t>
            </a:r>
            <a:endParaRPr lang="pt-BR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Apresentação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75956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38393" y="260648"/>
            <a:ext cx="7772400" cy="743396"/>
          </a:xfrm>
        </p:spPr>
        <p:txBody>
          <a:bodyPr>
            <a:normAutofit/>
          </a:bodyPr>
          <a:lstStyle/>
          <a:p>
            <a:r>
              <a:rPr lang="pt-BR" sz="3200" b="1" dirty="0"/>
              <a:t>Dataframe de crimes agrupando colunas </a:t>
            </a:r>
            <a:r>
              <a:rPr lang="pt-BR" sz="3200" b="1" dirty="0" smtClean="0"/>
              <a:t>II</a:t>
            </a:r>
            <a:endParaRPr lang="pt-BR" sz="32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9552" y="1196752"/>
            <a:ext cx="8136904" cy="792088"/>
          </a:xfrm>
        </p:spPr>
        <p:txBody>
          <a:bodyPr/>
          <a:lstStyle/>
          <a:p>
            <a:r>
              <a:rPr lang="pt-BR" dirty="0" smtClean="0"/>
              <a:t>Dados apresentados depois das colunas serem agrupadas</a:t>
            </a:r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2" y="1818215"/>
            <a:ext cx="8055364" cy="400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14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 apenas uma planilha temos cinco dataframes que são: armas de fogo, armas brancas, simulacro, munições e explosivos.</a:t>
            </a:r>
          </a:p>
          <a:p>
            <a:r>
              <a:rPr lang="pt-BR" dirty="0" smtClean="0"/>
              <a:t>Veremos a seguir cada um deles.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Dataframes de Armas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60834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648072"/>
          </a:xfrm>
        </p:spPr>
        <p:txBody>
          <a:bodyPr>
            <a:normAutofit/>
          </a:bodyPr>
          <a:lstStyle/>
          <a:p>
            <a:r>
              <a:rPr lang="pt-BR" sz="2800" b="1" dirty="0" smtClean="0"/>
              <a:t>Dataframe de Amas de Fogo</a:t>
            </a:r>
            <a:endParaRPr lang="pt-BR" sz="28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043608" y="1196752"/>
            <a:ext cx="7200800" cy="1080120"/>
          </a:xfrm>
        </p:spPr>
        <p:txBody>
          <a:bodyPr>
            <a:normAutofit/>
          </a:bodyPr>
          <a:lstStyle/>
          <a:p>
            <a:r>
              <a:rPr lang="pt-BR" dirty="0" smtClean="0"/>
              <a:t>A seguir temos o dataframe de armas de fogo na qual futuramente os dados serão tratados com apenas o totalizador e agrupados por ano, mês, município, região e cisp.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92896"/>
            <a:ext cx="8348021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13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55576" y="404664"/>
            <a:ext cx="7772400" cy="576064"/>
          </a:xfrm>
        </p:spPr>
        <p:txBody>
          <a:bodyPr>
            <a:normAutofit/>
          </a:bodyPr>
          <a:lstStyle/>
          <a:p>
            <a:r>
              <a:rPr lang="pt-BR" sz="2800" b="1" dirty="0" smtClean="0"/>
              <a:t>Dataframe de Armas Brancas</a:t>
            </a:r>
            <a:endParaRPr lang="pt-BR" sz="28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611560" y="1124744"/>
            <a:ext cx="7992888" cy="1152128"/>
          </a:xfrm>
        </p:spPr>
        <p:txBody>
          <a:bodyPr/>
          <a:lstStyle/>
          <a:p>
            <a:r>
              <a:rPr lang="pt-BR" dirty="0"/>
              <a:t>A seguir temos o dataframe de armas </a:t>
            </a:r>
            <a:r>
              <a:rPr lang="pt-BR" dirty="0" smtClean="0"/>
              <a:t>brancas na </a:t>
            </a:r>
            <a:r>
              <a:rPr lang="pt-BR" dirty="0"/>
              <a:t>qual futuramente os dados serão tratados com apenas o totalizador e agrupados por ano, mês, município, região e </a:t>
            </a:r>
            <a:r>
              <a:rPr lang="pt-BR" dirty="0" smtClean="0"/>
              <a:t>cisp.</a:t>
            </a:r>
            <a:endParaRPr lang="pt-BR" dirty="0"/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86073"/>
            <a:ext cx="7056784" cy="4139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9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550849" y="404664"/>
            <a:ext cx="7772400" cy="576064"/>
          </a:xfrm>
        </p:spPr>
        <p:txBody>
          <a:bodyPr>
            <a:normAutofit/>
          </a:bodyPr>
          <a:lstStyle/>
          <a:p>
            <a:r>
              <a:rPr lang="pt-BR" sz="2800" b="1" dirty="0" smtClean="0"/>
              <a:t>Dataframe Simulacro</a:t>
            </a:r>
            <a:endParaRPr lang="pt-BR" sz="28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755576" y="1124744"/>
            <a:ext cx="7632848" cy="936104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seguir temos o dataframe de </a:t>
            </a:r>
            <a:r>
              <a:rPr lang="pt-BR" dirty="0" smtClean="0"/>
              <a:t>simulacro na </a:t>
            </a:r>
            <a:r>
              <a:rPr lang="pt-BR" dirty="0"/>
              <a:t>qual futuramente os dados serão tratados com apenas o totalizador e agrupados por ano, mês, município, região e </a:t>
            </a:r>
            <a:r>
              <a:rPr lang="pt-BR" dirty="0" smtClean="0"/>
              <a:t>cisp.</a:t>
            </a:r>
            <a:endParaRPr lang="pt-BR" dirty="0"/>
          </a:p>
          <a:p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63196"/>
            <a:ext cx="8170677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145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11560" y="332656"/>
            <a:ext cx="7772400" cy="460648"/>
          </a:xfrm>
        </p:spPr>
        <p:txBody>
          <a:bodyPr>
            <a:noAutofit/>
          </a:bodyPr>
          <a:lstStyle/>
          <a:p>
            <a:r>
              <a:rPr lang="pt-BR" sz="2800" b="1" dirty="0" smtClean="0"/>
              <a:t>Dataframe Munições</a:t>
            </a:r>
            <a:endParaRPr lang="pt-BR" sz="28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9552" y="908720"/>
            <a:ext cx="8136904" cy="1080120"/>
          </a:xfrm>
        </p:spPr>
        <p:txBody>
          <a:bodyPr/>
          <a:lstStyle/>
          <a:p>
            <a:r>
              <a:rPr lang="pt-BR" dirty="0"/>
              <a:t>A seguir temos o dataframe de </a:t>
            </a:r>
            <a:r>
              <a:rPr lang="pt-BR" dirty="0" smtClean="0"/>
              <a:t>munições na </a:t>
            </a:r>
            <a:r>
              <a:rPr lang="pt-BR" dirty="0"/>
              <a:t>qual futuramente os dados serão tratados com apenas o totalizador e agrupados por ano, mês, município, região e </a:t>
            </a:r>
            <a:r>
              <a:rPr lang="pt-BR" dirty="0" smtClean="0"/>
              <a:t>cisp.</a:t>
            </a:r>
            <a:endParaRPr lang="pt-BR" dirty="0"/>
          </a:p>
          <a:p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623854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0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21238" y="260648"/>
            <a:ext cx="7772400" cy="648072"/>
          </a:xfrm>
        </p:spPr>
        <p:txBody>
          <a:bodyPr>
            <a:normAutofit/>
          </a:bodyPr>
          <a:lstStyle/>
          <a:p>
            <a:r>
              <a:rPr lang="pt-BR" sz="3200" b="1" dirty="0" smtClean="0"/>
              <a:t>Dataframe Explosivo</a:t>
            </a:r>
            <a:endParaRPr lang="pt-BR" sz="32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755576" y="1196752"/>
            <a:ext cx="7704856" cy="1473200"/>
          </a:xfrm>
        </p:spPr>
        <p:txBody>
          <a:bodyPr/>
          <a:lstStyle/>
          <a:p>
            <a:r>
              <a:rPr lang="pt-BR" dirty="0"/>
              <a:t>A seguir temos o dataframe de </a:t>
            </a:r>
            <a:r>
              <a:rPr lang="pt-BR" dirty="0" smtClean="0"/>
              <a:t>explosivos na </a:t>
            </a:r>
            <a:r>
              <a:rPr lang="pt-BR" dirty="0"/>
              <a:t>qual futuramente os dados serão tratados com apenas o totalizador e agrupados por ano, mês, município, região e </a:t>
            </a:r>
            <a:r>
              <a:rPr lang="pt-BR" dirty="0" smtClean="0"/>
              <a:t>cisp.</a:t>
            </a:r>
            <a:endParaRPr lang="pt-BR" dirty="0"/>
          </a:p>
          <a:p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12" y="2492896"/>
            <a:ext cx="796062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0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 smtClean="0"/>
              <a:t>Dataframes de crimes unificados com o de armas</a:t>
            </a:r>
            <a:endParaRPr lang="pt-BR" sz="3600" b="1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3"/>
          </p:nvPr>
        </p:nvSpPr>
        <p:spPr>
          <a:xfrm>
            <a:off x="676654" y="2679192"/>
            <a:ext cx="8071810" cy="3447288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Como explicado anteriormente, os dataframes de armas  ficarão com as seguintes colunas cisp, mês, ano e ainda a coluna do totalizar referentes aos tipos de armas de cada dataframe.</a:t>
            </a:r>
          </a:p>
          <a:p>
            <a:r>
              <a:rPr lang="pt-BR" dirty="0" smtClean="0"/>
              <a:t>Para sabermos a região e o município desses dataframes foi necessário fazermos uma união com o dataframe de crimes.</a:t>
            </a:r>
          </a:p>
          <a:p>
            <a:r>
              <a:rPr lang="pt-BR" dirty="0" smtClean="0"/>
              <a:t>No próximo slide um exemplo de como foi realizada essa união.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401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959420"/>
          </a:xfrm>
        </p:spPr>
        <p:txBody>
          <a:bodyPr>
            <a:normAutofit/>
          </a:bodyPr>
          <a:lstStyle/>
          <a:p>
            <a:r>
              <a:rPr lang="pt-BR" sz="3600" b="1" dirty="0" smtClean="0"/>
              <a:t>Criação do dataframe único</a:t>
            </a:r>
            <a:endParaRPr lang="pt-BR" sz="3600" b="1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467544" y="1412776"/>
            <a:ext cx="8352928" cy="1728192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Um exemplo de como foi unificado o dataframe de crimes com os dataframes de armas. </a:t>
            </a:r>
            <a:r>
              <a:rPr lang="pt-BR" dirty="0" smtClean="0"/>
              <a:t>Ao </a:t>
            </a:r>
            <a:r>
              <a:rPr lang="pt-BR" dirty="0" smtClean="0"/>
              <a:t>efetuar o comando merge é unificado o dataframe de crimes com o de armas de fogo a partir das seguintes colunas ano, mês e cisp, e lançando o comando “left” pois o dataframe de crimes possui mais dados do que armas de fogo. Foi realizada a mesma operação para os demais dataframes armas brancas, simulacro, munições e explosivos.</a:t>
            </a:r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33907"/>
            <a:ext cx="8389439" cy="349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090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864096"/>
          </a:xfrm>
        </p:spPr>
        <p:txBody>
          <a:bodyPr>
            <a:normAutofit/>
          </a:bodyPr>
          <a:lstStyle/>
          <a:p>
            <a:r>
              <a:rPr lang="pt-BR" sz="3200" b="1" dirty="0" smtClean="0"/>
              <a:t>Dataframe Unificado</a:t>
            </a:r>
            <a:endParaRPr lang="pt-BR" sz="32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9552" y="1268760"/>
            <a:ext cx="8136904" cy="1008112"/>
          </a:xfrm>
        </p:spPr>
        <p:txBody>
          <a:bodyPr/>
          <a:lstStyle/>
          <a:p>
            <a:r>
              <a:rPr lang="pt-BR" dirty="0" smtClean="0"/>
              <a:t>Resultado do dataframe unificado em que o nossos algoritmos de ML serão aplicados.</a:t>
            </a:r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2896"/>
            <a:ext cx="7704856" cy="336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54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assunto a ser visto é de grande relevância para a sociedade. Apesar de ser tratar de apenas um estado da federação brasileira, as informações obtidas expõe uma triste realidade de nosso país, a de crimes cometidos e de apreensões de armas.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Abordagem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65446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Antes de apresentarmos os algoritmos é bom entendermos os dados que serão exibidos.</a:t>
            </a:r>
          </a:p>
          <a:p>
            <a:r>
              <a:rPr lang="pt-BR" dirty="0" smtClean="0"/>
              <a:t>A necessidade de apresentar os dados é essencial para podermos ver e analisar esses dados.</a:t>
            </a:r>
          </a:p>
          <a:p>
            <a:r>
              <a:rPr lang="pt-BR" dirty="0" smtClean="0"/>
              <a:t>Em seguida será apresentado os gráficos de crimes e armas.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Apresentação dos gráficos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9039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Gráficos de crimes I</a:t>
            </a:r>
            <a:endParaRPr lang="pt-BR" sz="4000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3170851"/>
            <a:ext cx="3822700" cy="246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17900"/>
            <a:ext cx="3822700" cy="25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03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Gráfico de Crimes II</a:t>
            </a:r>
            <a:endParaRPr lang="pt-BR" sz="4000" b="1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3220912"/>
            <a:ext cx="3822700" cy="236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68133"/>
            <a:ext cx="3822700" cy="2469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1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Gráfico de Crimes III</a:t>
            </a:r>
            <a:endParaRPr lang="pt-BR" sz="4000" b="1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3183484"/>
            <a:ext cx="3822700" cy="2438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19652"/>
            <a:ext cx="3822700" cy="2566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9776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Gráfico de Crimes IV</a:t>
            </a:r>
            <a:endParaRPr lang="pt-BR" sz="4000" b="1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64904"/>
            <a:ext cx="4896544" cy="30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672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Gráfico de Armas I</a:t>
            </a:r>
            <a:endParaRPr lang="pt-BR" sz="4000" b="1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3124928"/>
            <a:ext cx="3822700" cy="255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89546"/>
            <a:ext cx="3822700" cy="2426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70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Gráfico de Armas II</a:t>
            </a:r>
            <a:endParaRPr lang="pt-BR" sz="4000" b="1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3166390"/>
            <a:ext cx="3822700" cy="247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260315"/>
            <a:ext cx="3822700" cy="228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3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Gráfico de Armas III</a:t>
            </a:r>
            <a:endParaRPr lang="pt-BR" sz="4000" b="1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92896"/>
            <a:ext cx="4759821" cy="32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83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sigla CISP significa Circunscrições Integradas de Segurança Pública ou propriamente dito se referem as unidades territoriais onde as delegacias podem atuar.</a:t>
            </a:r>
          </a:p>
          <a:p>
            <a:r>
              <a:rPr lang="pt-BR" dirty="0" smtClean="0"/>
              <a:t>Para apresentar os dados desse gráfico é importante dizer que foi necessário obter mais um dataframe “</a:t>
            </a:r>
            <a:r>
              <a:rPr lang="pt-BR" dirty="0"/>
              <a:t>04</a:t>
            </a:r>
          </a:p>
          <a:p>
            <a:r>
              <a:rPr lang="pt-BR" dirty="0"/>
              <a:t>- </a:t>
            </a:r>
            <a:r>
              <a:rPr lang="pt-BR" dirty="0" smtClean="0"/>
              <a:t>Relacao_RISPxAISPxCISP.xls” apenas para obter a coluna da unidade territorial em que a CISP pertence.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Gráficos em relação a CISP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145663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Gráficos em relação a CISP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41313"/>
            <a:ext cx="6912767" cy="442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67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Analisar esses dados nos possibilitam entender qual região, município ou delegacia pode ocorrer uma maior incidência de crimes.</a:t>
            </a:r>
          </a:p>
          <a:p>
            <a:r>
              <a:rPr lang="pt-BR" dirty="0" smtClean="0"/>
              <a:t>Podendo prever e fazer atuante as políticas de segurança em uma determinada área.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O problema proposto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68927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648072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Gráficos em relação a CISP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187624" y="1268760"/>
            <a:ext cx="6768752" cy="57606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1800" dirty="0" smtClean="0"/>
              <a:t>As 10 maiores unidades territoriais em relação a índices de violências na região da Capital</a:t>
            </a:r>
            <a:endParaRPr lang="pt-BR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5"/>
            <a:ext cx="7848872" cy="418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986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476672"/>
            <a:ext cx="7772400" cy="815404"/>
          </a:xfrm>
        </p:spPr>
        <p:txBody>
          <a:bodyPr>
            <a:normAutofit/>
          </a:bodyPr>
          <a:lstStyle/>
          <a:p>
            <a:r>
              <a:rPr lang="pt-BR" sz="4000" b="1" dirty="0"/>
              <a:t>Gráficos em relação a CISP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475656" y="1484784"/>
            <a:ext cx="6400800" cy="720080"/>
          </a:xfrm>
        </p:spPr>
        <p:txBody>
          <a:bodyPr/>
          <a:lstStyle/>
          <a:p>
            <a:r>
              <a:rPr lang="pt-BR" sz="1800" dirty="0"/>
              <a:t>As 10 maiores unidades territoriais em relação a índices de violências na região da </a:t>
            </a:r>
            <a:r>
              <a:rPr lang="pt-BR" sz="1800" dirty="0" smtClean="0"/>
              <a:t>Baixada Fluminense</a:t>
            </a:r>
            <a:endParaRPr lang="pt-BR" sz="1800" dirty="0"/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790952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474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55576" y="404664"/>
            <a:ext cx="7772400" cy="743396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Gráficos em relação a CISP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331640" y="1340768"/>
            <a:ext cx="6400800" cy="792088"/>
          </a:xfrm>
        </p:spPr>
        <p:txBody>
          <a:bodyPr/>
          <a:lstStyle/>
          <a:p>
            <a:r>
              <a:rPr lang="pt-BR" sz="1800" dirty="0"/>
              <a:t>As 10 maiores unidades territoriais em relação a índices de violências na região da </a:t>
            </a:r>
            <a:r>
              <a:rPr lang="pt-BR" sz="1800" dirty="0" smtClean="0"/>
              <a:t>Grande Niterói.</a:t>
            </a:r>
            <a:endParaRPr lang="pt-BR" sz="1800" dirty="0"/>
          </a:p>
          <a:p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420888"/>
            <a:ext cx="806005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047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959420"/>
          </a:xfrm>
        </p:spPr>
        <p:txBody>
          <a:bodyPr>
            <a:normAutofit/>
          </a:bodyPr>
          <a:lstStyle/>
          <a:p>
            <a:r>
              <a:rPr lang="pt-BR" sz="4000" b="1" dirty="0"/>
              <a:t>Gráficos em relação a CISP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331640" y="1484784"/>
            <a:ext cx="6400800" cy="648072"/>
          </a:xfrm>
        </p:spPr>
        <p:txBody>
          <a:bodyPr>
            <a:normAutofit/>
          </a:bodyPr>
          <a:lstStyle/>
          <a:p>
            <a:r>
              <a:rPr lang="pt-BR" sz="1800" dirty="0"/>
              <a:t>As 10 maiores unidades territoriais em relação a índices de violências na </a:t>
            </a:r>
            <a:r>
              <a:rPr lang="pt-BR" sz="1800" dirty="0" smtClean="0"/>
              <a:t>região do Interior.</a:t>
            </a:r>
            <a:endParaRPr lang="pt-BR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6" y="2348880"/>
            <a:ext cx="826291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929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Até o momento analisamos os gráficos por grupo de crimes, grupo de armas e por unidades territoriais.</a:t>
            </a:r>
          </a:p>
          <a:p>
            <a:r>
              <a:rPr lang="pt-BR" dirty="0" smtClean="0"/>
              <a:t>O último gráfico a ser apresentado será por período em relação a cada região.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Gráficos por Período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3119669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7584" y="332656"/>
            <a:ext cx="7772400" cy="815404"/>
          </a:xfrm>
        </p:spPr>
        <p:txBody>
          <a:bodyPr>
            <a:normAutofit/>
          </a:bodyPr>
          <a:lstStyle/>
          <a:p>
            <a:r>
              <a:rPr lang="pt-BR" sz="4000" b="1" dirty="0"/>
              <a:t>Gráficos por Período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827584" y="1340768"/>
            <a:ext cx="7416824" cy="648072"/>
          </a:xfrm>
        </p:spPr>
        <p:txBody>
          <a:bodyPr>
            <a:normAutofit/>
          </a:bodyPr>
          <a:lstStyle/>
          <a:p>
            <a:r>
              <a:rPr lang="pt-BR" sz="1800" dirty="0" smtClean="0"/>
              <a:t>Crimes cometidos entre o período de 2003 a 2022 na região do Interior.</a:t>
            </a:r>
            <a:endParaRPr lang="pt-BR" sz="1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420888"/>
            <a:ext cx="7685087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6694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7584" y="332656"/>
            <a:ext cx="7772400" cy="815404"/>
          </a:xfrm>
        </p:spPr>
        <p:txBody>
          <a:bodyPr>
            <a:normAutofit/>
          </a:bodyPr>
          <a:lstStyle/>
          <a:p>
            <a:r>
              <a:rPr lang="pt-BR" sz="4000" b="1" dirty="0"/>
              <a:t>Gráficos por Período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8568952" cy="648072"/>
          </a:xfrm>
        </p:spPr>
        <p:txBody>
          <a:bodyPr>
            <a:normAutofit/>
          </a:bodyPr>
          <a:lstStyle/>
          <a:p>
            <a:r>
              <a:rPr lang="pt-BR" sz="1800" dirty="0" smtClean="0"/>
              <a:t>Crimes cometidos entre o período de 2003 a 2022 na região da Baixada Fluminense.</a:t>
            </a:r>
            <a:endParaRPr lang="pt-BR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767367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526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7584" y="332656"/>
            <a:ext cx="7772400" cy="815404"/>
          </a:xfrm>
        </p:spPr>
        <p:txBody>
          <a:bodyPr>
            <a:normAutofit/>
          </a:bodyPr>
          <a:lstStyle/>
          <a:p>
            <a:r>
              <a:rPr lang="pt-BR" sz="4000" b="1" dirty="0"/>
              <a:t>Gráficos por Período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971600" y="1268760"/>
            <a:ext cx="7560840" cy="648072"/>
          </a:xfrm>
        </p:spPr>
        <p:txBody>
          <a:bodyPr>
            <a:normAutofit/>
          </a:bodyPr>
          <a:lstStyle/>
          <a:p>
            <a:r>
              <a:rPr lang="pt-BR" sz="1800" dirty="0" smtClean="0"/>
              <a:t>Crimes cometidos entre o período de 2003 a 2022 na região da Capital.</a:t>
            </a:r>
            <a:endParaRPr lang="pt-BR" sz="1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8136904" cy="435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5395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827584" y="332656"/>
            <a:ext cx="7772400" cy="815404"/>
          </a:xfrm>
        </p:spPr>
        <p:txBody>
          <a:bodyPr>
            <a:normAutofit/>
          </a:bodyPr>
          <a:lstStyle/>
          <a:p>
            <a:r>
              <a:rPr lang="pt-BR" sz="4000" b="1" dirty="0"/>
              <a:t>Gráficos por Período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508593" y="1196752"/>
            <a:ext cx="8136904" cy="648072"/>
          </a:xfrm>
        </p:spPr>
        <p:txBody>
          <a:bodyPr>
            <a:normAutofit/>
          </a:bodyPr>
          <a:lstStyle/>
          <a:p>
            <a:r>
              <a:rPr lang="pt-BR" sz="1800" dirty="0" smtClean="0"/>
              <a:t>Crimes cometidos entre o período de 2003 a 2022 na região da Grande Niterói.</a:t>
            </a:r>
            <a:endParaRPr lang="pt-BR" sz="1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9" y="2132856"/>
            <a:ext cx="7880312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350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Até o momento vimos como os dados são apresentados, e podemos entender a melhor forma de como os algoritmos podem ser aplicados.</a:t>
            </a:r>
          </a:p>
          <a:p>
            <a:r>
              <a:rPr lang="pt-BR" dirty="0" smtClean="0"/>
              <a:t>A seguir iremos ver os seguintes cálculos dos algoritmos a serem apresentados: Naïve Bayes, Árvore de Decisão, Random Forest, KNN e SVM.</a:t>
            </a:r>
          </a:p>
          <a:p>
            <a:r>
              <a:rPr lang="pt-BR" dirty="0" smtClean="0"/>
              <a:t>E entender as variáveis que fazem parte do resultado de cada um deles.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Apresentação dos algoritmos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5677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informações foram retiradas de duas fontes, da Secretaria de Polícia Civil e da Secretaria de Polícia Militar.</a:t>
            </a:r>
          </a:p>
          <a:p>
            <a:r>
              <a:rPr lang="pt-BR" dirty="0" smtClean="0"/>
              <a:t>Os dados foram retirados no dia 17/11/2022</a:t>
            </a:r>
          </a:p>
          <a:p>
            <a:r>
              <a:rPr lang="pt-BR" dirty="0" smtClean="0"/>
              <a:t>O link de acesso aos dados está disponível </a:t>
            </a:r>
            <a:r>
              <a:rPr lang="pt-BR" dirty="0"/>
              <a:t>nesse endereço: http://</a:t>
            </a:r>
            <a:r>
              <a:rPr lang="pt-BR" dirty="0" smtClean="0"/>
              <a:t>www.ispdados.rj.gov.br.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Das informações obtidas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5621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755576" y="404664"/>
            <a:ext cx="7772400" cy="743396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Apresentação dos algoritmos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755576" y="1196752"/>
            <a:ext cx="7416824" cy="936104"/>
          </a:xfrm>
        </p:spPr>
        <p:txBody>
          <a:bodyPr>
            <a:noAutofit/>
          </a:bodyPr>
          <a:lstStyle/>
          <a:p>
            <a:r>
              <a:rPr lang="pt-BR" sz="1800" dirty="0" smtClean="0"/>
              <a:t>Antes de vermos </a:t>
            </a:r>
            <a:r>
              <a:rPr lang="pt-BR" sz="1800" dirty="0" smtClean="0"/>
              <a:t>os algoritmos iremos entender primeiro os resultados que serão apresentados e as variáveis relacionadas para os cálculos aplicados. Primeiramente vamos entender as variáveis.</a:t>
            </a:r>
            <a:endParaRPr lang="pt-BR" sz="1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935235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8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99592" y="476672"/>
            <a:ext cx="7772400" cy="671388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Apresentação dos algoritmos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611560" y="1268760"/>
            <a:ext cx="7848872" cy="792088"/>
          </a:xfrm>
        </p:spPr>
        <p:txBody>
          <a:bodyPr/>
          <a:lstStyle/>
          <a:p>
            <a:r>
              <a:rPr lang="pt-BR" dirty="0" smtClean="0"/>
              <a:t>Acurácia - </a:t>
            </a:r>
            <a:r>
              <a:rPr lang="pt-BR" dirty="0"/>
              <a:t>É o total de acertos dividido pelo total de </a:t>
            </a:r>
            <a:r>
              <a:rPr lang="pt-BR" dirty="0" smtClean="0"/>
              <a:t>itens.</a:t>
            </a:r>
            <a:endParaRPr lang="pt-B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7272809" cy="272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02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99592" y="476672"/>
            <a:ext cx="7772400" cy="671388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Apresentação dos algoritmos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611560" y="1268760"/>
            <a:ext cx="8064896" cy="792088"/>
          </a:xfrm>
        </p:spPr>
        <p:txBody>
          <a:bodyPr>
            <a:noAutofit/>
          </a:bodyPr>
          <a:lstStyle/>
          <a:p>
            <a:pPr algn="l"/>
            <a:r>
              <a:rPr lang="pt-BR" sz="1800" dirty="0" smtClean="0"/>
              <a:t>Precisão - </a:t>
            </a:r>
            <a:r>
              <a:rPr lang="pt-BR" sz="1800" dirty="0"/>
              <a:t>Métrica que avalia a quantidade de verdadeiros positivos sobre a soma de todos </a:t>
            </a:r>
            <a:r>
              <a:rPr lang="pt-BR" sz="1800" dirty="0" smtClean="0"/>
              <a:t>os valores positivos.</a:t>
            </a:r>
            <a:endParaRPr lang="pt-BR" sz="1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1342"/>
            <a:ext cx="7043581" cy="259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99592" y="476672"/>
            <a:ext cx="7772400" cy="671388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Apresentação dos algoritmos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611560" y="1268760"/>
            <a:ext cx="8064896" cy="792088"/>
          </a:xfrm>
        </p:spPr>
        <p:txBody>
          <a:bodyPr>
            <a:noAutofit/>
          </a:bodyPr>
          <a:lstStyle/>
          <a:p>
            <a:pPr algn="l"/>
            <a:r>
              <a:rPr lang="pt-BR" sz="1800" dirty="0" smtClean="0"/>
              <a:t>Recall ou Revocação - </a:t>
            </a:r>
            <a:r>
              <a:rPr lang="pt-BR" sz="1800" dirty="0"/>
              <a:t>Métrica que </a:t>
            </a:r>
            <a:r>
              <a:rPr lang="pt-BR" sz="1800" dirty="0" smtClean="0"/>
              <a:t>avalia </a:t>
            </a:r>
            <a:r>
              <a:rPr lang="pt-BR" sz="1800" dirty="0"/>
              <a:t>capacidade do método de detectar com sucesso </a:t>
            </a:r>
            <a:r>
              <a:rPr lang="pt-BR" sz="1800" dirty="0" smtClean="0"/>
              <a:t>resultados classificados </a:t>
            </a:r>
            <a:r>
              <a:rPr lang="pt-BR" sz="1800" dirty="0"/>
              <a:t>como </a:t>
            </a:r>
            <a:r>
              <a:rPr lang="pt-BR" sz="1800" dirty="0" smtClean="0"/>
              <a:t>positivo.</a:t>
            </a:r>
            <a:endParaRPr lang="pt-BR" sz="1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00316"/>
            <a:ext cx="6624736" cy="29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033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99592" y="476672"/>
            <a:ext cx="7772400" cy="671388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Apresentação dos algoritmos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611560" y="1268760"/>
            <a:ext cx="8064896" cy="792088"/>
          </a:xfrm>
        </p:spPr>
        <p:txBody>
          <a:bodyPr>
            <a:noAutofit/>
          </a:bodyPr>
          <a:lstStyle/>
          <a:p>
            <a:pPr algn="l"/>
            <a:r>
              <a:rPr lang="pt-BR" sz="1800" dirty="0" smtClean="0"/>
              <a:t>F1-Score- </a:t>
            </a:r>
            <a:r>
              <a:rPr lang="pt-BR" sz="1800" dirty="0"/>
              <a:t>É uma média harmônica calculada com base na precisão e na </a:t>
            </a:r>
            <a:r>
              <a:rPr lang="pt-BR" sz="1800" dirty="0" smtClean="0"/>
              <a:t>revocação.</a:t>
            </a:r>
            <a:endParaRPr lang="pt-BR" sz="1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0788"/>
            <a:ext cx="8073578" cy="237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733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99592" y="476672"/>
            <a:ext cx="7772400" cy="671388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Algoritmo Naïve Bayes</a:t>
            </a:r>
            <a:endParaRPr lang="pt-BR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73628" y="1124744"/>
            <a:ext cx="8064896" cy="792088"/>
          </a:xfrm>
        </p:spPr>
        <p:txBody>
          <a:bodyPr>
            <a:noAutofit/>
          </a:bodyPr>
          <a:lstStyle/>
          <a:p>
            <a:pPr algn="l"/>
            <a:r>
              <a:rPr lang="pt-BR" sz="1800" dirty="0" smtClean="0"/>
              <a:t>Na análise desse algoritmo temos o valor da acurácia de 91,81% na mesma imagem podemos ver os valores de Falso Negativo e Falso Positivo para cada classe.</a:t>
            </a:r>
            <a:endParaRPr lang="pt-BR" sz="18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7701001" cy="479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98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772400" cy="815404"/>
          </a:xfrm>
        </p:spPr>
        <p:txBody>
          <a:bodyPr>
            <a:normAutofit/>
          </a:bodyPr>
          <a:lstStyle/>
          <a:p>
            <a:r>
              <a:rPr lang="pt-BR" sz="3600" b="1" dirty="0" smtClean="0"/>
              <a:t>Naïve Bayes – Resultados</a:t>
            </a:r>
            <a:endParaRPr lang="pt-BR" sz="36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9552" y="1412776"/>
            <a:ext cx="8208912" cy="5184576"/>
          </a:xfrm>
        </p:spPr>
        <p:txBody>
          <a:bodyPr>
            <a:normAutofit/>
          </a:bodyPr>
          <a:lstStyle/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Acurácia</a:t>
            </a:r>
            <a:r>
              <a:rPr lang="pt-BR" sz="1600" dirty="0" smtClean="0">
                <a:solidFill>
                  <a:schemeClr val="tx1"/>
                </a:solidFill>
              </a:rPr>
              <a:t> =&gt; </a:t>
            </a:r>
            <a:r>
              <a:rPr lang="pt-BR" sz="1600" dirty="0">
                <a:solidFill>
                  <a:schemeClr val="tx1"/>
                </a:solidFill>
              </a:rPr>
              <a:t>(679 </a:t>
            </a:r>
            <a:r>
              <a:rPr lang="pt-BR" sz="1600" dirty="0" smtClean="0">
                <a:solidFill>
                  <a:schemeClr val="tx1"/>
                </a:solidFill>
              </a:rPr>
              <a:t>+2404 </a:t>
            </a:r>
            <a:r>
              <a:rPr lang="pt-BR" sz="1600" dirty="0">
                <a:solidFill>
                  <a:schemeClr val="tx1"/>
                </a:solidFill>
              </a:rPr>
              <a:t>+ 429 + 3827</a:t>
            </a:r>
            <a:r>
              <a:rPr lang="pt-BR" sz="1600" dirty="0" smtClean="0">
                <a:solidFill>
                  <a:schemeClr val="tx1"/>
                </a:solidFill>
              </a:rPr>
              <a:t>) = </a:t>
            </a:r>
            <a:r>
              <a:rPr lang="pt-BR" sz="1600" dirty="0">
                <a:solidFill>
                  <a:schemeClr val="tx1"/>
                </a:solidFill>
              </a:rPr>
              <a:t>7.339 </a:t>
            </a:r>
            <a:r>
              <a:rPr lang="pt-BR" sz="1600" dirty="0" smtClean="0">
                <a:solidFill>
                  <a:schemeClr val="tx1"/>
                </a:solidFill>
              </a:rPr>
              <a:t>=&gt; 7.339/ 7.993 = </a:t>
            </a:r>
            <a:r>
              <a:rPr lang="pt-BR" sz="1600" b="1" dirty="0" smtClean="0">
                <a:solidFill>
                  <a:schemeClr val="tx1"/>
                </a:solidFill>
              </a:rPr>
              <a:t>0,91817</a:t>
            </a: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Precisão</a:t>
            </a:r>
            <a:r>
              <a:rPr lang="pt-BR" sz="1600" dirty="0" smtClean="0">
                <a:solidFill>
                  <a:schemeClr val="tx1"/>
                </a:solidFill>
              </a:rPr>
              <a:t> =&gt; </a:t>
            </a:r>
            <a:r>
              <a:rPr lang="pt-BR" sz="1600" b="1" dirty="0" smtClean="0">
                <a:solidFill>
                  <a:schemeClr val="tx1"/>
                </a:solidFill>
              </a:rPr>
              <a:t>Interior</a:t>
            </a:r>
            <a:r>
              <a:rPr lang="pt-BR" sz="1600" dirty="0" smtClean="0">
                <a:solidFill>
                  <a:schemeClr val="tx1"/>
                </a:solidFill>
              </a:rPr>
              <a:t>: 3827 / (3827 + 544) = </a:t>
            </a:r>
            <a:r>
              <a:rPr lang="pt-BR" sz="1600" b="1" dirty="0" smtClean="0">
                <a:solidFill>
                  <a:schemeClr val="tx1"/>
                </a:solidFill>
              </a:rPr>
              <a:t>0,8755433</a:t>
            </a:r>
            <a:r>
              <a:rPr lang="pt-BR" sz="1600" dirty="0" smtClean="0">
                <a:solidFill>
                  <a:schemeClr val="tx1"/>
                </a:solidFill>
              </a:rPr>
              <a:t>	</a:t>
            </a:r>
          </a:p>
          <a:p>
            <a:pPr algn="l"/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                     </a:t>
            </a:r>
            <a:r>
              <a:rPr lang="pt-BR" sz="1600" b="1" dirty="0" smtClean="0">
                <a:solidFill>
                  <a:schemeClr val="tx1"/>
                </a:solidFill>
              </a:rPr>
              <a:t>Grande </a:t>
            </a:r>
            <a:r>
              <a:rPr lang="pt-BR" sz="1600" b="1" dirty="0">
                <a:solidFill>
                  <a:schemeClr val="tx1"/>
                </a:solidFill>
              </a:rPr>
              <a:t>Niterói</a:t>
            </a:r>
            <a:r>
              <a:rPr lang="pt-BR" sz="1600" dirty="0">
                <a:solidFill>
                  <a:schemeClr val="tx1"/>
                </a:solidFill>
              </a:rPr>
              <a:t>: 429 / (429 + 61) = </a:t>
            </a:r>
            <a:r>
              <a:rPr lang="pt-BR" sz="1600" b="1" dirty="0" smtClean="0">
                <a:solidFill>
                  <a:schemeClr val="tx1"/>
                </a:solidFill>
              </a:rPr>
              <a:t>0,8755102</a:t>
            </a:r>
          </a:p>
          <a:p>
            <a:pPr algn="l"/>
            <a:r>
              <a:rPr lang="pt-BR" sz="1600" dirty="0">
                <a:solidFill>
                  <a:schemeClr val="tx1"/>
                </a:solidFill>
              </a:rPr>
              <a:t>	</a:t>
            </a:r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smtClean="0">
                <a:solidFill>
                  <a:schemeClr val="tx1"/>
                </a:solidFill>
              </a:rPr>
              <a:t>   Baixada </a:t>
            </a:r>
            <a:r>
              <a:rPr lang="pt-BR" sz="1600" b="1" dirty="0">
                <a:solidFill>
                  <a:schemeClr val="tx1"/>
                </a:solidFill>
              </a:rPr>
              <a:t>Fluminense</a:t>
            </a:r>
            <a:r>
              <a:rPr lang="pt-BR" sz="1600" dirty="0">
                <a:solidFill>
                  <a:schemeClr val="tx1"/>
                </a:solidFill>
              </a:rPr>
              <a:t>: 679 / (679 + 388) = </a:t>
            </a:r>
            <a:r>
              <a:rPr lang="pt-BR" sz="1600" b="1" dirty="0" smtClean="0">
                <a:solidFill>
                  <a:schemeClr val="tx1"/>
                </a:solidFill>
              </a:rPr>
              <a:t>0,9326923</a:t>
            </a:r>
          </a:p>
          <a:p>
            <a:pPr algn="l"/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                       </a:t>
            </a:r>
            <a:r>
              <a:rPr lang="pt-BR" sz="1600" b="1" dirty="0" smtClean="0">
                <a:solidFill>
                  <a:schemeClr val="tx1"/>
                </a:solidFill>
              </a:rPr>
              <a:t>Capital</a:t>
            </a:r>
            <a:r>
              <a:rPr lang="pt-BR" sz="1600" dirty="0" smtClean="0">
                <a:solidFill>
                  <a:schemeClr val="tx1"/>
                </a:solidFill>
              </a:rPr>
              <a:t>: 2404 / (2404 + 0) = 1</a:t>
            </a: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Revocação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=&gt; </a:t>
            </a:r>
            <a:r>
              <a:rPr lang="pt-BR" sz="1600" b="1" dirty="0">
                <a:solidFill>
                  <a:schemeClr val="tx1"/>
                </a:solidFill>
              </a:rPr>
              <a:t>Interior</a:t>
            </a:r>
            <a:r>
              <a:rPr lang="pt-BR" sz="1600" dirty="0">
                <a:solidFill>
                  <a:schemeClr val="tx1"/>
                </a:solidFill>
              </a:rPr>
              <a:t>: 3827 / (3827 +74) = </a:t>
            </a:r>
            <a:r>
              <a:rPr lang="pt-BR" sz="1600" b="1" dirty="0">
                <a:solidFill>
                  <a:schemeClr val="tx1"/>
                </a:solidFill>
              </a:rPr>
              <a:t>0,98103</a:t>
            </a:r>
          </a:p>
          <a:p>
            <a:pPr algn="l"/>
            <a:r>
              <a:rPr lang="pt-BR" sz="1600" dirty="0" smtClean="0">
                <a:solidFill>
                  <a:schemeClr val="tx1"/>
                </a:solidFill>
              </a:rPr>
              <a:t>	        </a:t>
            </a:r>
            <a:r>
              <a:rPr lang="pt-BR" sz="1600" b="1" dirty="0" smtClean="0">
                <a:solidFill>
                  <a:schemeClr val="tx1"/>
                </a:solidFill>
              </a:rPr>
              <a:t>Grande </a:t>
            </a:r>
            <a:r>
              <a:rPr lang="pt-BR" sz="1600" b="1" dirty="0">
                <a:solidFill>
                  <a:schemeClr val="tx1"/>
                </a:solidFill>
              </a:rPr>
              <a:t>Niterói</a:t>
            </a:r>
            <a:r>
              <a:rPr lang="pt-BR" sz="1600" dirty="0">
                <a:solidFill>
                  <a:schemeClr val="tx1"/>
                </a:solidFill>
              </a:rPr>
              <a:t>: 429 / (429 + 165) = </a:t>
            </a:r>
            <a:r>
              <a:rPr lang="pt-BR" sz="1600" b="1" dirty="0">
                <a:solidFill>
                  <a:schemeClr val="tx1"/>
                </a:solidFill>
              </a:rPr>
              <a:t>0,7222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    Baixada </a:t>
            </a:r>
            <a:r>
              <a:rPr lang="pt-BR" sz="1600" b="1" dirty="0">
                <a:solidFill>
                  <a:schemeClr val="tx1"/>
                </a:solidFill>
              </a:rPr>
              <a:t>Fluminense</a:t>
            </a:r>
            <a:r>
              <a:rPr lang="pt-BR" sz="1600" dirty="0">
                <a:solidFill>
                  <a:schemeClr val="tx1"/>
                </a:solidFill>
              </a:rPr>
              <a:t>: 679 / (679 + 388) = </a:t>
            </a:r>
            <a:r>
              <a:rPr lang="pt-BR" sz="1600" b="1" dirty="0">
                <a:solidFill>
                  <a:schemeClr val="tx1"/>
                </a:solidFill>
              </a:rPr>
              <a:t>0,63636</a:t>
            </a:r>
          </a:p>
          <a:p>
            <a:pPr algn="l"/>
            <a:r>
              <a:rPr lang="pt-BR" sz="1600" dirty="0" smtClean="0">
                <a:solidFill>
                  <a:schemeClr val="tx1"/>
                </a:solidFill>
              </a:rPr>
              <a:t>                            </a:t>
            </a:r>
            <a:r>
              <a:rPr lang="pt-BR" sz="1600" b="1" dirty="0" smtClean="0">
                <a:solidFill>
                  <a:schemeClr val="tx1"/>
                </a:solidFill>
              </a:rPr>
              <a:t>Capital</a:t>
            </a:r>
            <a:r>
              <a:rPr lang="pt-BR" sz="1600" dirty="0">
                <a:solidFill>
                  <a:schemeClr val="tx1"/>
                </a:solidFill>
              </a:rPr>
              <a:t>: 2404 / (2404 + 27) = </a:t>
            </a:r>
            <a:r>
              <a:rPr lang="pt-BR" sz="1600" b="1" dirty="0" smtClean="0">
                <a:solidFill>
                  <a:schemeClr val="tx1"/>
                </a:solidFill>
              </a:rPr>
              <a:t>0,98889</a:t>
            </a: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>
                <a:solidFill>
                  <a:schemeClr val="tx1"/>
                </a:solidFill>
              </a:rPr>
              <a:t>F1-Score</a:t>
            </a:r>
            <a:r>
              <a:rPr lang="pt-BR" sz="1600" dirty="0">
                <a:solidFill>
                  <a:schemeClr val="tx1"/>
                </a:solidFill>
              </a:rPr>
              <a:t> =&gt; </a:t>
            </a:r>
            <a:r>
              <a:rPr lang="pt-BR" sz="1600" b="1" dirty="0">
                <a:solidFill>
                  <a:schemeClr val="tx1"/>
                </a:solidFill>
              </a:rPr>
              <a:t>Interior</a:t>
            </a:r>
            <a:r>
              <a:rPr lang="pt-BR" sz="1600" dirty="0">
                <a:solidFill>
                  <a:schemeClr val="tx1"/>
                </a:solidFill>
              </a:rPr>
              <a:t>: 2 * (0,8755433 * 0,98103) / (0,8755433 + 0,98103) = </a:t>
            </a:r>
            <a:r>
              <a:rPr lang="pt-BR" sz="1600" b="1" dirty="0">
                <a:solidFill>
                  <a:schemeClr val="tx1"/>
                </a:solidFill>
              </a:rPr>
              <a:t>0,9252</a:t>
            </a:r>
          </a:p>
          <a:p>
            <a:pPr algn="l"/>
            <a:r>
              <a:rPr lang="pt-BR" sz="1600" dirty="0" smtClean="0">
                <a:solidFill>
                  <a:schemeClr val="tx1"/>
                </a:solidFill>
              </a:rPr>
              <a:t>	  </a:t>
            </a:r>
            <a:r>
              <a:rPr lang="pt-BR" sz="1600" b="1" dirty="0" smtClean="0">
                <a:solidFill>
                  <a:schemeClr val="tx1"/>
                </a:solidFill>
              </a:rPr>
              <a:t>Grande </a:t>
            </a:r>
            <a:r>
              <a:rPr lang="pt-BR" sz="1600" b="1" dirty="0">
                <a:solidFill>
                  <a:schemeClr val="tx1"/>
                </a:solidFill>
              </a:rPr>
              <a:t>Niterói</a:t>
            </a:r>
            <a:r>
              <a:rPr lang="pt-BR" sz="1600" dirty="0">
                <a:solidFill>
                  <a:schemeClr val="tx1"/>
                </a:solidFill>
              </a:rPr>
              <a:t>: 2 * (0,8755102 * 0,7222) / (0,8755102 + 0,7222) = </a:t>
            </a:r>
            <a:r>
              <a:rPr lang="pt-BR" sz="1600" b="1" dirty="0">
                <a:solidFill>
                  <a:schemeClr val="tx1"/>
                </a:solidFill>
              </a:rPr>
              <a:t>0,7915</a:t>
            </a:r>
          </a:p>
          <a:p>
            <a:pPr algn="l"/>
            <a:r>
              <a:rPr lang="pt-BR" sz="1600" dirty="0" smtClean="0">
                <a:solidFill>
                  <a:schemeClr val="tx1"/>
                </a:solidFill>
              </a:rPr>
              <a:t>	</a:t>
            </a:r>
            <a:r>
              <a:rPr lang="pt-BR" sz="1600" b="1" dirty="0" smtClean="0">
                <a:solidFill>
                  <a:schemeClr val="tx1"/>
                </a:solidFill>
              </a:rPr>
              <a:t>  Baixada </a:t>
            </a:r>
            <a:r>
              <a:rPr lang="pt-BR" sz="1600" b="1" dirty="0">
                <a:solidFill>
                  <a:schemeClr val="tx1"/>
                </a:solidFill>
              </a:rPr>
              <a:t>Fluminense</a:t>
            </a:r>
            <a:r>
              <a:rPr lang="pt-BR" sz="1600" dirty="0">
                <a:solidFill>
                  <a:schemeClr val="tx1"/>
                </a:solidFill>
              </a:rPr>
              <a:t>: 2 * (0,9326923 * 0,63636) / (0,9326923 + 0,63636) = </a:t>
            </a:r>
            <a:r>
              <a:rPr lang="pt-BR" sz="1600" b="1" dirty="0">
                <a:solidFill>
                  <a:schemeClr val="tx1"/>
                </a:solidFill>
              </a:rPr>
              <a:t>0,7565</a:t>
            </a:r>
          </a:p>
          <a:p>
            <a:pPr algn="l"/>
            <a:r>
              <a:rPr lang="pt-BR" sz="1600" dirty="0" smtClean="0">
                <a:solidFill>
                  <a:schemeClr val="tx1"/>
                </a:solidFill>
              </a:rPr>
              <a:t>	  </a:t>
            </a:r>
            <a:r>
              <a:rPr lang="pt-BR" sz="1600" b="1" dirty="0" smtClean="0">
                <a:solidFill>
                  <a:schemeClr val="tx1"/>
                </a:solidFill>
              </a:rPr>
              <a:t>Capital</a:t>
            </a:r>
            <a:r>
              <a:rPr lang="pt-BR" sz="1600" dirty="0">
                <a:solidFill>
                  <a:schemeClr val="tx1"/>
                </a:solidFill>
              </a:rPr>
              <a:t>: 2 * (1 * 0,98889) / (1 + 0,98889) = </a:t>
            </a:r>
            <a:r>
              <a:rPr lang="pt-BR" sz="1600" b="1" dirty="0">
                <a:solidFill>
                  <a:schemeClr val="tx1"/>
                </a:solidFill>
              </a:rPr>
              <a:t>0,9944</a:t>
            </a:r>
            <a:endParaRPr lang="pt-BR" sz="1600" b="1" dirty="0" smtClean="0">
              <a:solidFill>
                <a:schemeClr val="tx1"/>
              </a:solidFill>
            </a:endParaRPr>
          </a:p>
          <a:p>
            <a:pPr algn="l"/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50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671388"/>
          </a:xfrm>
        </p:spPr>
        <p:txBody>
          <a:bodyPr>
            <a:noAutofit/>
          </a:bodyPr>
          <a:lstStyle/>
          <a:p>
            <a:r>
              <a:rPr lang="pt-BR" sz="3000" b="1" dirty="0" smtClean="0"/>
              <a:t>Naïve Bayes – Comparação de Resultados</a:t>
            </a:r>
            <a:endParaRPr lang="pt-BR" sz="30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8424936" cy="1224136"/>
          </a:xfrm>
        </p:spPr>
        <p:txBody>
          <a:bodyPr>
            <a:noAutofit/>
          </a:bodyPr>
          <a:lstStyle/>
          <a:p>
            <a:r>
              <a:rPr lang="pt-BR" sz="1800" dirty="0" smtClean="0"/>
              <a:t>A primeira imagem é demostrados os resultados de acurácia do algoritmo e a precisão, revocação e f1-score para o atributo classificador região e com os valores de duas casas decimais e a segunda imagem mostra o algoritmo com cinco casas decimais, essa </a:t>
            </a:r>
            <a:r>
              <a:rPr lang="pt-BR" sz="1800" dirty="0" smtClean="0"/>
              <a:t>segunda imagem </a:t>
            </a:r>
            <a:r>
              <a:rPr lang="pt-BR" sz="1800" dirty="0" smtClean="0"/>
              <a:t>confere com os valores que estão no slide anterior. </a:t>
            </a:r>
            <a:endParaRPr lang="pt-BR" sz="1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94" y="2636912"/>
            <a:ext cx="4079024" cy="1641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41" y="4365104"/>
            <a:ext cx="4086104" cy="13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30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99592" y="476672"/>
            <a:ext cx="7772400" cy="671388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Algoritmo Árvore de Decisão</a:t>
            </a:r>
            <a:endParaRPr lang="pt-BR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647563" y="1196752"/>
            <a:ext cx="8064896" cy="792088"/>
          </a:xfrm>
        </p:spPr>
        <p:txBody>
          <a:bodyPr>
            <a:noAutofit/>
          </a:bodyPr>
          <a:lstStyle/>
          <a:p>
            <a:pPr algn="l"/>
            <a:r>
              <a:rPr lang="pt-BR" sz="1800" dirty="0" smtClean="0"/>
              <a:t>Na análise desse algoritmo temos o valor da acurácia de 100% na mesma imagem podemos ver os valores de Falso Negativo e Falso Positivo para cada classe estão zerados.</a:t>
            </a:r>
            <a:endParaRPr lang="pt-BR" sz="18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200914"/>
            <a:ext cx="7272809" cy="4438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29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772400" cy="815404"/>
          </a:xfrm>
        </p:spPr>
        <p:txBody>
          <a:bodyPr>
            <a:normAutofit/>
          </a:bodyPr>
          <a:lstStyle/>
          <a:p>
            <a:r>
              <a:rPr lang="pt-BR" sz="3600" b="1" dirty="0" smtClean="0"/>
              <a:t>Árvore de Decisão – Resultados</a:t>
            </a:r>
            <a:endParaRPr lang="pt-BR" sz="36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9552" y="1412776"/>
            <a:ext cx="8208912" cy="5184576"/>
          </a:xfrm>
        </p:spPr>
        <p:txBody>
          <a:bodyPr>
            <a:normAutofit/>
          </a:bodyPr>
          <a:lstStyle/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Acurácia</a:t>
            </a:r>
            <a:r>
              <a:rPr lang="pt-BR" sz="1600" dirty="0" smtClean="0">
                <a:solidFill>
                  <a:schemeClr val="tx1"/>
                </a:solidFill>
              </a:rPr>
              <a:t> =&gt; </a:t>
            </a:r>
            <a:r>
              <a:rPr lang="pt-BR" sz="1600" dirty="0">
                <a:solidFill>
                  <a:schemeClr val="tx1"/>
                </a:solidFill>
              </a:rPr>
              <a:t>(3901 + 594 + 1067 + 2431) = 7993 </a:t>
            </a:r>
            <a:r>
              <a:rPr lang="pt-BR" sz="1600" dirty="0" smtClean="0">
                <a:solidFill>
                  <a:schemeClr val="tx1"/>
                </a:solidFill>
              </a:rPr>
              <a:t>=&gt; </a:t>
            </a:r>
            <a:r>
              <a:rPr lang="pt-BR" sz="1600" dirty="0">
                <a:solidFill>
                  <a:schemeClr val="tx1"/>
                </a:solidFill>
              </a:rPr>
              <a:t>7993 </a:t>
            </a:r>
            <a:r>
              <a:rPr lang="pt-BR" sz="1600" dirty="0" smtClean="0">
                <a:solidFill>
                  <a:schemeClr val="tx1"/>
                </a:solidFill>
              </a:rPr>
              <a:t>/ 7.993 = </a:t>
            </a:r>
            <a:r>
              <a:rPr lang="pt-BR" sz="1600" b="1" dirty="0">
                <a:solidFill>
                  <a:schemeClr val="tx1"/>
                </a:solidFill>
              </a:rPr>
              <a:t>1</a:t>
            </a:r>
            <a:endParaRPr lang="pt-BR" sz="1600" b="1" dirty="0" smtClean="0">
              <a:solidFill>
                <a:schemeClr val="tx1"/>
              </a:solidFill>
            </a:endParaRP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Precisão</a:t>
            </a:r>
            <a:r>
              <a:rPr lang="pt-BR" sz="1600" dirty="0" smtClean="0">
                <a:solidFill>
                  <a:schemeClr val="tx1"/>
                </a:solidFill>
              </a:rPr>
              <a:t> =&gt; </a:t>
            </a:r>
            <a:r>
              <a:rPr lang="pt-BR" sz="1600" b="1" dirty="0">
                <a:solidFill>
                  <a:schemeClr val="tx1"/>
                </a:solidFill>
              </a:rPr>
              <a:t>Interior</a:t>
            </a:r>
            <a:r>
              <a:rPr lang="pt-BR" sz="1600" dirty="0">
                <a:solidFill>
                  <a:schemeClr val="tx1"/>
                </a:solidFill>
              </a:rPr>
              <a:t>: 3901 / (3901 + 0)</a:t>
            </a:r>
            <a:r>
              <a:rPr lang="pt-BR" sz="1600" b="1" dirty="0">
                <a:solidFill>
                  <a:schemeClr val="tx1"/>
                </a:solidFill>
              </a:rPr>
              <a:t> 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 Grande </a:t>
            </a:r>
            <a:r>
              <a:rPr lang="pt-BR" sz="1600" b="1" dirty="0">
                <a:solidFill>
                  <a:schemeClr val="tx1"/>
                </a:solidFill>
              </a:rPr>
              <a:t>Niterói: </a:t>
            </a:r>
            <a:r>
              <a:rPr lang="pt-BR" sz="1600" dirty="0">
                <a:solidFill>
                  <a:schemeClr val="tx1"/>
                </a:solidFill>
              </a:rPr>
              <a:t>594 / (594 +0) </a:t>
            </a:r>
            <a:r>
              <a:rPr lang="pt-BR" sz="1600" b="1" dirty="0">
                <a:solidFill>
                  <a:schemeClr val="tx1"/>
                </a:solidFill>
              </a:rPr>
              <a:t>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Baixada </a:t>
            </a:r>
            <a:r>
              <a:rPr lang="pt-BR" sz="1600" b="1" dirty="0">
                <a:solidFill>
                  <a:schemeClr val="tx1"/>
                </a:solidFill>
              </a:rPr>
              <a:t>Fluminense: </a:t>
            </a:r>
            <a:r>
              <a:rPr lang="pt-BR" sz="1600" dirty="0">
                <a:solidFill>
                  <a:schemeClr val="tx1"/>
                </a:solidFill>
              </a:rPr>
              <a:t>1067 / (1067 +0)</a:t>
            </a:r>
            <a:r>
              <a:rPr lang="pt-BR" sz="1600" b="1" dirty="0">
                <a:solidFill>
                  <a:schemeClr val="tx1"/>
                </a:solidFill>
              </a:rPr>
              <a:t> 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Capital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2431 / (2431 + 0) </a:t>
            </a:r>
            <a:r>
              <a:rPr lang="pt-BR" sz="1600" b="1" dirty="0">
                <a:solidFill>
                  <a:schemeClr val="tx1"/>
                </a:solidFill>
              </a:rPr>
              <a:t>= </a:t>
            </a:r>
            <a:r>
              <a:rPr lang="pt-BR" sz="1600" b="1" dirty="0" smtClean="0">
                <a:solidFill>
                  <a:schemeClr val="tx1"/>
                </a:solidFill>
              </a:rPr>
              <a:t>1</a:t>
            </a: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Revocação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=&gt; </a:t>
            </a:r>
            <a:r>
              <a:rPr lang="pt-BR" sz="1600" b="1" dirty="0">
                <a:solidFill>
                  <a:schemeClr val="tx1"/>
                </a:solidFill>
              </a:rPr>
              <a:t>Interior: </a:t>
            </a:r>
            <a:r>
              <a:rPr lang="pt-BR" sz="1600" dirty="0">
                <a:solidFill>
                  <a:schemeClr val="tx1"/>
                </a:solidFill>
              </a:rPr>
              <a:t>3901 / (3901 + 0) </a:t>
            </a:r>
            <a:r>
              <a:rPr lang="pt-BR" sz="1600" b="1" dirty="0">
                <a:solidFill>
                  <a:schemeClr val="tx1"/>
                </a:solidFill>
              </a:rPr>
              <a:t>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     Grande </a:t>
            </a:r>
            <a:r>
              <a:rPr lang="pt-BR" sz="1600" b="1" dirty="0">
                <a:solidFill>
                  <a:schemeClr val="tx1"/>
                </a:solidFill>
              </a:rPr>
              <a:t>Niterói: </a:t>
            </a:r>
            <a:r>
              <a:rPr lang="pt-BR" sz="1600" dirty="0">
                <a:solidFill>
                  <a:schemeClr val="tx1"/>
                </a:solidFill>
              </a:rPr>
              <a:t>594 / (594 +0) </a:t>
            </a:r>
            <a:r>
              <a:rPr lang="pt-BR" sz="1600" b="1" dirty="0">
                <a:solidFill>
                  <a:schemeClr val="tx1"/>
                </a:solidFill>
              </a:rPr>
              <a:t>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     Baixada </a:t>
            </a:r>
            <a:r>
              <a:rPr lang="pt-BR" sz="1600" b="1" dirty="0">
                <a:solidFill>
                  <a:schemeClr val="tx1"/>
                </a:solidFill>
              </a:rPr>
              <a:t>Fluminense: </a:t>
            </a:r>
            <a:r>
              <a:rPr lang="pt-BR" sz="1600" dirty="0">
                <a:solidFill>
                  <a:schemeClr val="tx1"/>
                </a:solidFill>
              </a:rPr>
              <a:t>1067 / (1067 +0)</a:t>
            </a:r>
            <a:r>
              <a:rPr lang="pt-BR" sz="1600" b="1" dirty="0">
                <a:solidFill>
                  <a:schemeClr val="tx1"/>
                </a:solidFill>
              </a:rPr>
              <a:t> 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    Capital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2431 / (2431 + 0) </a:t>
            </a:r>
            <a:r>
              <a:rPr lang="pt-BR" sz="1600" b="1" dirty="0">
                <a:solidFill>
                  <a:schemeClr val="tx1"/>
                </a:solidFill>
              </a:rPr>
              <a:t>= </a:t>
            </a:r>
            <a:r>
              <a:rPr lang="pt-BR" sz="1600" b="1" dirty="0" smtClean="0">
                <a:solidFill>
                  <a:schemeClr val="tx1"/>
                </a:solidFill>
              </a:rPr>
              <a:t>1</a:t>
            </a: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>
                <a:solidFill>
                  <a:schemeClr val="tx1"/>
                </a:solidFill>
              </a:rPr>
              <a:t>F1-Score</a:t>
            </a:r>
            <a:r>
              <a:rPr lang="pt-BR" sz="1600" dirty="0">
                <a:solidFill>
                  <a:schemeClr val="tx1"/>
                </a:solidFill>
              </a:rPr>
              <a:t> =&gt; </a:t>
            </a:r>
            <a:r>
              <a:rPr lang="pt-BR" sz="1600" b="1" dirty="0">
                <a:solidFill>
                  <a:schemeClr val="tx1"/>
                </a:solidFill>
              </a:rPr>
              <a:t>Interior: </a:t>
            </a:r>
            <a:r>
              <a:rPr lang="pt-BR" sz="1600" dirty="0">
                <a:solidFill>
                  <a:schemeClr val="tx1"/>
                </a:solidFill>
              </a:rPr>
              <a:t>2 * (1 * 1) / (1 + 1) </a:t>
            </a:r>
            <a:r>
              <a:rPr lang="pt-BR" sz="1600" b="1" dirty="0">
                <a:solidFill>
                  <a:schemeClr val="tx1"/>
                </a:solidFill>
              </a:rPr>
              <a:t>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Grande </a:t>
            </a:r>
            <a:r>
              <a:rPr lang="pt-BR" sz="1600" b="1" dirty="0">
                <a:solidFill>
                  <a:schemeClr val="tx1"/>
                </a:solidFill>
              </a:rPr>
              <a:t>Niterói: </a:t>
            </a:r>
            <a:r>
              <a:rPr lang="pt-BR" sz="1600" dirty="0">
                <a:solidFill>
                  <a:schemeClr val="tx1"/>
                </a:solidFill>
              </a:rPr>
              <a:t>2 * (1 * 1) / (1 + 1</a:t>
            </a:r>
            <a:r>
              <a:rPr lang="pt-BR" sz="1600" b="1" dirty="0">
                <a:solidFill>
                  <a:schemeClr val="tx1"/>
                </a:solidFill>
              </a:rPr>
              <a:t>) 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Baixada </a:t>
            </a:r>
            <a:r>
              <a:rPr lang="pt-BR" sz="1600" b="1" dirty="0">
                <a:solidFill>
                  <a:schemeClr val="tx1"/>
                </a:solidFill>
              </a:rPr>
              <a:t>Fluminense: </a:t>
            </a:r>
            <a:r>
              <a:rPr lang="pt-BR" sz="1600" dirty="0">
                <a:solidFill>
                  <a:schemeClr val="tx1"/>
                </a:solidFill>
              </a:rPr>
              <a:t>2 * (1 * 1) / (1 + 1)</a:t>
            </a:r>
            <a:r>
              <a:rPr lang="pt-BR" sz="1600" b="1" dirty="0">
                <a:solidFill>
                  <a:schemeClr val="tx1"/>
                </a:solidFill>
              </a:rPr>
              <a:t> 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Capital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2 * (1 * 1) / (1 + 1</a:t>
            </a:r>
            <a:r>
              <a:rPr lang="pt-BR" sz="1600" b="1" dirty="0">
                <a:solidFill>
                  <a:schemeClr val="tx1"/>
                </a:solidFill>
              </a:rPr>
              <a:t>) = 1</a:t>
            </a:r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0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Os dataframes em que serão aplicados os algoritmos de ML são sobre dois assuntos referem-se a crimes e armas.</a:t>
            </a:r>
          </a:p>
          <a:p>
            <a:r>
              <a:rPr lang="pt-BR" dirty="0" smtClean="0"/>
              <a:t>As informações que referem-se </a:t>
            </a:r>
            <a:r>
              <a:rPr lang="pt-BR" dirty="0"/>
              <a:t>a</a:t>
            </a:r>
            <a:r>
              <a:rPr lang="pt-BR" dirty="0" smtClean="0"/>
              <a:t> crimes é um dataframe e seus dados são do período de 2003 a 2022.</a:t>
            </a:r>
          </a:p>
          <a:p>
            <a:r>
              <a:rPr lang="pt-BR" dirty="0" smtClean="0"/>
              <a:t>Em relação a armas são cinco dataframes diferentes e seus dados </a:t>
            </a:r>
            <a:r>
              <a:rPr lang="pt-BR" dirty="0"/>
              <a:t>são do período entre </a:t>
            </a:r>
            <a:r>
              <a:rPr lang="pt-BR" dirty="0" smtClean="0"/>
              <a:t>2007 a 2022.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Tratamento dos Dados I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62031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671388"/>
          </a:xfrm>
        </p:spPr>
        <p:txBody>
          <a:bodyPr>
            <a:noAutofit/>
          </a:bodyPr>
          <a:lstStyle/>
          <a:p>
            <a:r>
              <a:rPr lang="pt-BR" sz="2800" b="1" dirty="0" smtClean="0"/>
              <a:t>Árvore de Decisão – Comparação de Resultados</a:t>
            </a:r>
            <a:endParaRPr lang="pt-BR" sz="28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323528" y="1196752"/>
            <a:ext cx="8424936" cy="1224136"/>
          </a:xfrm>
        </p:spPr>
        <p:txBody>
          <a:bodyPr>
            <a:noAutofit/>
          </a:bodyPr>
          <a:lstStyle/>
          <a:p>
            <a:r>
              <a:rPr lang="pt-BR" sz="1800" dirty="0"/>
              <a:t>A primeira imagem é demostrados os resultados de acurácia do algoritmo e a precisão, revocação e f1-score para o atributo classificador região e com os valores de duas casas decimais e a segunda imagem mostra o algoritmo com cinco casas decimais, essa segunda imagem confere com os valores que estão no slide anterior. </a:t>
            </a:r>
            <a:endParaRPr lang="pt-BR" sz="1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41" y="2420888"/>
            <a:ext cx="42672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40" y="4293096"/>
            <a:ext cx="4857853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84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99592" y="476672"/>
            <a:ext cx="7772400" cy="671388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Algoritmo Random Forest</a:t>
            </a:r>
            <a:endParaRPr lang="pt-BR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611560" y="1268760"/>
            <a:ext cx="8064896" cy="792088"/>
          </a:xfrm>
        </p:spPr>
        <p:txBody>
          <a:bodyPr>
            <a:noAutofit/>
          </a:bodyPr>
          <a:lstStyle/>
          <a:p>
            <a:pPr algn="l"/>
            <a:r>
              <a:rPr lang="pt-BR" sz="1800" dirty="0" smtClean="0"/>
              <a:t>Na análise desse algoritmo temos o valor da acurácia de 99,98% na mesma imagem podemos ver os valores de Falso Negativo e Falso Positivo para cada classe estão zerados.</a:t>
            </a:r>
            <a:endParaRPr lang="pt-BR" sz="1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15" y="2296700"/>
            <a:ext cx="6787766" cy="43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22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772400" cy="815404"/>
          </a:xfrm>
        </p:spPr>
        <p:txBody>
          <a:bodyPr>
            <a:normAutofit/>
          </a:bodyPr>
          <a:lstStyle/>
          <a:p>
            <a:r>
              <a:rPr lang="pt-BR" sz="3600" b="1" dirty="0" smtClean="0"/>
              <a:t>Random Forest– Resultados</a:t>
            </a:r>
            <a:endParaRPr lang="pt-BR" sz="36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9552" y="1412776"/>
            <a:ext cx="8208912" cy="5184576"/>
          </a:xfrm>
        </p:spPr>
        <p:txBody>
          <a:bodyPr>
            <a:normAutofit/>
          </a:bodyPr>
          <a:lstStyle/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Acurácia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=&gt; (3901 + 593 + 1067 + 2431) = 7992 </a:t>
            </a:r>
            <a:r>
              <a:rPr lang="pt-BR" sz="1600" dirty="0" smtClean="0">
                <a:solidFill>
                  <a:schemeClr val="tx1"/>
                </a:solidFill>
              </a:rPr>
              <a:t>=&gt; </a:t>
            </a:r>
            <a:r>
              <a:rPr lang="pt-BR" sz="1600" dirty="0">
                <a:solidFill>
                  <a:schemeClr val="tx1"/>
                </a:solidFill>
              </a:rPr>
              <a:t>7992 </a:t>
            </a:r>
            <a:r>
              <a:rPr lang="pt-BR" sz="1600" dirty="0" smtClean="0">
                <a:solidFill>
                  <a:schemeClr val="tx1"/>
                </a:solidFill>
              </a:rPr>
              <a:t>/ 7.993 = </a:t>
            </a:r>
            <a:r>
              <a:rPr lang="pt-BR" sz="1600" b="1" dirty="0" smtClean="0">
                <a:solidFill>
                  <a:schemeClr val="tx1"/>
                </a:solidFill>
              </a:rPr>
              <a:t>0,99987</a:t>
            </a: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Precisão</a:t>
            </a:r>
            <a:r>
              <a:rPr lang="pt-BR" sz="1600" dirty="0" smtClean="0">
                <a:solidFill>
                  <a:schemeClr val="tx1"/>
                </a:solidFill>
              </a:rPr>
              <a:t> =&gt; </a:t>
            </a:r>
            <a:r>
              <a:rPr lang="pt-BR" sz="1600" b="1" dirty="0">
                <a:solidFill>
                  <a:schemeClr val="tx1"/>
                </a:solidFill>
              </a:rPr>
              <a:t>Interior: </a:t>
            </a:r>
            <a:r>
              <a:rPr lang="pt-BR" sz="1600" dirty="0">
                <a:solidFill>
                  <a:schemeClr val="tx1"/>
                </a:solidFill>
              </a:rPr>
              <a:t>3901 / (3901 + 1)</a:t>
            </a:r>
            <a:r>
              <a:rPr lang="pt-BR" sz="1600" b="1" dirty="0">
                <a:solidFill>
                  <a:schemeClr val="tx1"/>
                </a:solidFill>
              </a:rPr>
              <a:t> = 0,9997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 Grande </a:t>
            </a:r>
            <a:r>
              <a:rPr lang="pt-BR" sz="1600" b="1" dirty="0">
                <a:solidFill>
                  <a:schemeClr val="tx1"/>
                </a:solidFill>
              </a:rPr>
              <a:t>Niterói: </a:t>
            </a:r>
            <a:r>
              <a:rPr lang="pt-BR" sz="1600" dirty="0">
                <a:solidFill>
                  <a:schemeClr val="tx1"/>
                </a:solidFill>
              </a:rPr>
              <a:t>593 / (593 +0) </a:t>
            </a:r>
            <a:r>
              <a:rPr lang="pt-BR" sz="1600" b="1" dirty="0">
                <a:solidFill>
                  <a:schemeClr val="tx1"/>
                </a:solidFill>
              </a:rPr>
              <a:t>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Baixada </a:t>
            </a:r>
            <a:r>
              <a:rPr lang="pt-BR" sz="1600" b="1" dirty="0">
                <a:solidFill>
                  <a:schemeClr val="tx1"/>
                </a:solidFill>
              </a:rPr>
              <a:t>Fluminense: </a:t>
            </a:r>
            <a:r>
              <a:rPr lang="pt-BR" sz="1600" dirty="0">
                <a:solidFill>
                  <a:schemeClr val="tx1"/>
                </a:solidFill>
              </a:rPr>
              <a:t>1067 / (1067 +0) </a:t>
            </a:r>
            <a:r>
              <a:rPr lang="pt-BR" sz="1600" b="1" dirty="0">
                <a:solidFill>
                  <a:schemeClr val="tx1"/>
                </a:solidFill>
              </a:rPr>
              <a:t>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Capital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2431 / (2431 + 0</a:t>
            </a:r>
            <a:r>
              <a:rPr lang="pt-BR" sz="1600" b="1" dirty="0">
                <a:solidFill>
                  <a:schemeClr val="tx1"/>
                </a:solidFill>
              </a:rPr>
              <a:t>) = </a:t>
            </a:r>
            <a:r>
              <a:rPr lang="pt-BR" sz="1600" b="1" dirty="0" smtClean="0">
                <a:solidFill>
                  <a:schemeClr val="tx1"/>
                </a:solidFill>
              </a:rPr>
              <a:t>1</a:t>
            </a: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Revocação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=&gt; </a:t>
            </a:r>
            <a:r>
              <a:rPr lang="pt-BR" sz="1600" b="1" dirty="0">
                <a:solidFill>
                  <a:schemeClr val="tx1"/>
                </a:solidFill>
              </a:rPr>
              <a:t>Interior: </a:t>
            </a:r>
            <a:r>
              <a:rPr lang="pt-BR" sz="1600" dirty="0">
                <a:solidFill>
                  <a:schemeClr val="tx1"/>
                </a:solidFill>
              </a:rPr>
              <a:t>3901 / (3901 + 0) </a:t>
            </a:r>
            <a:r>
              <a:rPr lang="pt-BR" sz="1600" b="1" dirty="0">
                <a:solidFill>
                  <a:schemeClr val="tx1"/>
                </a:solidFill>
              </a:rPr>
              <a:t>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     Grande </a:t>
            </a:r>
            <a:r>
              <a:rPr lang="pt-BR" sz="1600" b="1" dirty="0">
                <a:solidFill>
                  <a:schemeClr val="tx1"/>
                </a:solidFill>
              </a:rPr>
              <a:t>Niterói: </a:t>
            </a:r>
            <a:r>
              <a:rPr lang="pt-BR" sz="1600" dirty="0">
                <a:solidFill>
                  <a:schemeClr val="tx1"/>
                </a:solidFill>
              </a:rPr>
              <a:t>593 / (593 +1) </a:t>
            </a:r>
            <a:r>
              <a:rPr lang="pt-BR" sz="1600" b="1" dirty="0">
                <a:solidFill>
                  <a:schemeClr val="tx1"/>
                </a:solidFill>
              </a:rPr>
              <a:t>= 0,9983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    Baixada </a:t>
            </a:r>
            <a:r>
              <a:rPr lang="pt-BR" sz="1600" b="1" dirty="0">
                <a:solidFill>
                  <a:schemeClr val="tx1"/>
                </a:solidFill>
              </a:rPr>
              <a:t>Fluminense: </a:t>
            </a:r>
            <a:r>
              <a:rPr lang="pt-BR" sz="1600" dirty="0">
                <a:solidFill>
                  <a:schemeClr val="tx1"/>
                </a:solidFill>
              </a:rPr>
              <a:t>1067 / (1067 +0</a:t>
            </a:r>
            <a:r>
              <a:rPr lang="pt-BR" sz="1600" b="1" dirty="0">
                <a:solidFill>
                  <a:schemeClr val="tx1"/>
                </a:solidFill>
              </a:rPr>
              <a:t>) 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    Capital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2431 / (2431 + 0) </a:t>
            </a:r>
            <a:r>
              <a:rPr lang="pt-BR" sz="1600" b="1" dirty="0">
                <a:solidFill>
                  <a:schemeClr val="tx1"/>
                </a:solidFill>
              </a:rPr>
              <a:t>= </a:t>
            </a:r>
            <a:r>
              <a:rPr lang="pt-BR" sz="1600" b="1" dirty="0" smtClean="0">
                <a:solidFill>
                  <a:schemeClr val="tx1"/>
                </a:solidFill>
              </a:rPr>
              <a:t>1</a:t>
            </a: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>
                <a:solidFill>
                  <a:schemeClr val="tx1"/>
                </a:solidFill>
              </a:rPr>
              <a:t>F1-Score</a:t>
            </a:r>
            <a:r>
              <a:rPr lang="pt-BR" sz="1600" dirty="0">
                <a:solidFill>
                  <a:schemeClr val="tx1"/>
                </a:solidFill>
              </a:rPr>
              <a:t> =&gt; </a:t>
            </a:r>
            <a:r>
              <a:rPr lang="pt-BR" sz="1600" b="1" dirty="0">
                <a:solidFill>
                  <a:schemeClr val="tx1"/>
                </a:solidFill>
              </a:rPr>
              <a:t>Interior: </a:t>
            </a:r>
            <a:r>
              <a:rPr lang="pt-BR" sz="1600" dirty="0">
                <a:solidFill>
                  <a:schemeClr val="tx1"/>
                </a:solidFill>
              </a:rPr>
              <a:t>2 * (0,9997 * 1) / (0,9997 + 1) </a:t>
            </a:r>
            <a:r>
              <a:rPr lang="pt-BR" sz="1600" b="1" dirty="0">
                <a:solidFill>
                  <a:schemeClr val="tx1"/>
                </a:solidFill>
              </a:rPr>
              <a:t>= 0,9998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Grande </a:t>
            </a:r>
            <a:r>
              <a:rPr lang="pt-BR" sz="1600" b="1" dirty="0">
                <a:solidFill>
                  <a:schemeClr val="tx1"/>
                </a:solidFill>
              </a:rPr>
              <a:t>Niterói: </a:t>
            </a:r>
            <a:r>
              <a:rPr lang="pt-BR" sz="1600" dirty="0">
                <a:solidFill>
                  <a:schemeClr val="tx1"/>
                </a:solidFill>
              </a:rPr>
              <a:t>2 * (1 * 0,9983) / (1 + 0,9983) </a:t>
            </a:r>
            <a:r>
              <a:rPr lang="pt-BR" sz="1600" b="1" dirty="0">
                <a:solidFill>
                  <a:schemeClr val="tx1"/>
                </a:solidFill>
              </a:rPr>
              <a:t>= 0,9991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Baixada </a:t>
            </a:r>
            <a:r>
              <a:rPr lang="pt-BR" sz="1600" b="1" dirty="0">
                <a:solidFill>
                  <a:schemeClr val="tx1"/>
                </a:solidFill>
              </a:rPr>
              <a:t>Fluminense: </a:t>
            </a:r>
            <a:r>
              <a:rPr lang="pt-BR" sz="1600" dirty="0">
                <a:solidFill>
                  <a:schemeClr val="tx1"/>
                </a:solidFill>
              </a:rPr>
              <a:t>2 * (1 * 1) / (1 + 1)</a:t>
            </a:r>
            <a:r>
              <a:rPr lang="pt-BR" sz="1600" b="1" dirty="0">
                <a:solidFill>
                  <a:schemeClr val="tx1"/>
                </a:solidFill>
              </a:rPr>
              <a:t> = 1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Capital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2 * (1 * 1) / (1 + 1) </a:t>
            </a:r>
            <a:r>
              <a:rPr lang="pt-BR" sz="1600" b="1" dirty="0">
                <a:solidFill>
                  <a:schemeClr val="tx1"/>
                </a:solidFill>
              </a:rPr>
              <a:t>= 1</a:t>
            </a:r>
            <a:endParaRPr lang="pt-B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1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671388"/>
          </a:xfrm>
        </p:spPr>
        <p:txBody>
          <a:bodyPr>
            <a:normAutofit/>
          </a:bodyPr>
          <a:lstStyle/>
          <a:p>
            <a:r>
              <a:rPr lang="pt-BR" sz="3000" b="1" dirty="0" smtClean="0"/>
              <a:t>Random Forest – Comparação de Resultados</a:t>
            </a:r>
            <a:endParaRPr lang="pt-BR" sz="30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395536" y="1124744"/>
            <a:ext cx="8424936" cy="1368152"/>
          </a:xfrm>
        </p:spPr>
        <p:txBody>
          <a:bodyPr>
            <a:noAutofit/>
          </a:bodyPr>
          <a:lstStyle/>
          <a:p>
            <a:r>
              <a:rPr lang="pt-BR" sz="1800" dirty="0"/>
              <a:t>A  primeira imagem é demostrados os resultados de acurácia do algoritmo e a precisão, revocação e f1-score para o atributo classificador região e com os valores de duas casas decimais e a segunda imagem mostra o algoritmo com cinco casas decimais, essa </a:t>
            </a:r>
            <a:r>
              <a:rPr lang="pt-BR" sz="1800" dirty="0" smtClean="0"/>
              <a:t>segunda imagem </a:t>
            </a:r>
            <a:r>
              <a:rPr lang="pt-BR" sz="1800" dirty="0"/>
              <a:t>confere com os valores que estão no slide anterior. 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06" y="2708920"/>
            <a:ext cx="4485506" cy="166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4581128"/>
            <a:ext cx="570885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1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99592" y="476672"/>
            <a:ext cx="7772400" cy="671388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Algoritmo KNN</a:t>
            </a:r>
            <a:endParaRPr lang="pt-BR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611560" y="1268760"/>
            <a:ext cx="8064896" cy="792088"/>
          </a:xfrm>
        </p:spPr>
        <p:txBody>
          <a:bodyPr>
            <a:noAutofit/>
          </a:bodyPr>
          <a:lstStyle/>
          <a:p>
            <a:pPr algn="l"/>
            <a:r>
              <a:rPr lang="pt-BR" sz="1800" dirty="0" smtClean="0"/>
              <a:t>Na análise desse algoritmo temos o valor da acurácia de 96,84% na mesma imagem podemos ver os valores de Falso Negativo e Falso Positivo para cada classe estão zerados.</a:t>
            </a:r>
            <a:endParaRPr lang="pt-BR" sz="1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27458"/>
            <a:ext cx="6587011" cy="419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04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772400" cy="815404"/>
          </a:xfrm>
        </p:spPr>
        <p:txBody>
          <a:bodyPr>
            <a:normAutofit/>
          </a:bodyPr>
          <a:lstStyle/>
          <a:p>
            <a:r>
              <a:rPr lang="pt-BR" sz="3600" b="1" dirty="0" smtClean="0"/>
              <a:t>KNN – Resultados</a:t>
            </a:r>
            <a:endParaRPr lang="pt-BR" sz="36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9552" y="1412776"/>
            <a:ext cx="8208912" cy="5184576"/>
          </a:xfrm>
        </p:spPr>
        <p:txBody>
          <a:bodyPr>
            <a:normAutofit/>
          </a:bodyPr>
          <a:lstStyle/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Acurácia =&gt;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(3872+ 511+ 977+ 2381) = 7741</a:t>
            </a:r>
            <a:r>
              <a:rPr lang="pt-BR" sz="1600" dirty="0"/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=&gt; 7741/ 7.993 = </a:t>
            </a:r>
            <a:r>
              <a:rPr lang="pt-BR" sz="1600" b="1" dirty="0" smtClean="0">
                <a:solidFill>
                  <a:schemeClr val="tx1"/>
                </a:solidFill>
              </a:rPr>
              <a:t>0,9684</a:t>
            </a:r>
          </a:p>
          <a:p>
            <a:pPr algn="l"/>
            <a:endParaRPr lang="pt-BR" sz="1600" b="1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Precisão</a:t>
            </a:r>
            <a:r>
              <a:rPr lang="pt-BR" sz="1600" dirty="0" smtClean="0">
                <a:solidFill>
                  <a:schemeClr val="tx1"/>
                </a:solidFill>
              </a:rPr>
              <a:t> =&gt; </a:t>
            </a:r>
            <a:r>
              <a:rPr lang="pt-BR" sz="1600" b="1" dirty="0">
                <a:solidFill>
                  <a:schemeClr val="tx1"/>
                </a:solidFill>
              </a:rPr>
              <a:t>Interior</a:t>
            </a:r>
            <a:r>
              <a:rPr lang="pt-BR" sz="1600" dirty="0">
                <a:solidFill>
                  <a:schemeClr val="tx1"/>
                </a:solidFill>
              </a:rPr>
              <a:t>: 3872 / (3872 + 28) </a:t>
            </a:r>
            <a:r>
              <a:rPr lang="pt-BR" sz="1600" b="1" dirty="0">
                <a:solidFill>
                  <a:schemeClr val="tx1"/>
                </a:solidFill>
              </a:rPr>
              <a:t>= 0,9928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Grande </a:t>
            </a:r>
            <a:r>
              <a:rPr lang="pt-BR" sz="1600" b="1" dirty="0">
                <a:solidFill>
                  <a:schemeClr val="tx1"/>
                </a:solidFill>
              </a:rPr>
              <a:t>Niterói: </a:t>
            </a:r>
            <a:r>
              <a:rPr lang="pt-BR" sz="1600" dirty="0">
                <a:solidFill>
                  <a:schemeClr val="tx1"/>
                </a:solidFill>
              </a:rPr>
              <a:t>511 / (511+ 42) </a:t>
            </a:r>
            <a:r>
              <a:rPr lang="pt-BR" sz="1600" b="1" dirty="0">
                <a:solidFill>
                  <a:schemeClr val="tx1"/>
                </a:solidFill>
              </a:rPr>
              <a:t>= 0,9240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Baixada </a:t>
            </a:r>
            <a:r>
              <a:rPr lang="pt-BR" sz="1600" b="1" dirty="0">
                <a:solidFill>
                  <a:schemeClr val="tx1"/>
                </a:solidFill>
              </a:rPr>
              <a:t>Fluminense: </a:t>
            </a:r>
            <a:r>
              <a:rPr lang="pt-BR" sz="1600" dirty="0">
                <a:solidFill>
                  <a:schemeClr val="tx1"/>
                </a:solidFill>
              </a:rPr>
              <a:t>977 / (977 + 97)</a:t>
            </a:r>
            <a:r>
              <a:rPr lang="pt-BR" sz="1600" b="1" dirty="0">
                <a:solidFill>
                  <a:schemeClr val="tx1"/>
                </a:solidFill>
              </a:rPr>
              <a:t> = 0,9096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Capital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2381 / (2381 + 85) </a:t>
            </a:r>
            <a:r>
              <a:rPr lang="pt-BR" sz="1600" b="1" dirty="0">
                <a:solidFill>
                  <a:schemeClr val="tx1"/>
                </a:solidFill>
              </a:rPr>
              <a:t>= </a:t>
            </a:r>
            <a:r>
              <a:rPr lang="pt-BR" sz="1600" b="1" dirty="0" smtClean="0">
                <a:solidFill>
                  <a:schemeClr val="tx1"/>
                </a:solidFill>
              </a:rPr>
              <a:t>0,9655</a:t>
            </a:r>
          </a:p>
          <a:p>
            <a:pPr algn="l"/>
            <a:endParaRPr lang="pt-BR" sz="1600" b="1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Revocação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=&gt; </a:t>
            </a:r>
            <a:r>
              <a:rPr lang="pt-BR" sz="1600" b="1" dirty="0">
                <a:solidFill>
                  <a:schemeClr val="tx1"/>
                </a:solidFill>
              </a:rPr>
              <a:t>Interior: </a:t>
            </a:r>
            <a:r>
              <a:rPr lang="pt-BR" sz="1600" dirty="0">
                <a:solidFill>
                  <a:schemeClr val="tx1"/>
                </a:solidFill>
              </a:rPr>
              <a:t>3872 / (3872 + 29) </a:t>
            </a:r>
            <a:r>
              <a:rPr lang="pt-BR" sz="1600" b="1" dirty="0">
                <a:solidFill>
                  <a:schemeClr val="tx1"/>
                </a:solidFill>
              </a:rPr>
              <a:t>= 0,9925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    Grande </a:t>
            </a:r>
            <a:r>
              <a:rPr lang="pt-BR" sz="1600" b="1" dirty="0">
                <a:solidFill>
                  <a:schemeClr val="tx1"/>
                </a:solidFill>
              </a:rPr>
              <a:t>Niterói: </a:t>
            </a:r>
            <a:r>
              <a:rPr lang="pt-BR" sz="1600" dirty="0">
                <a:solidFill>
                  <a:schemeClr val="tx1"/>
                </a:solidFill>
              </a:rPr>
              <a:t>511 / (511+ 83) </a:t>
            </a:r>
            <a:r>
              <a:rPr lang="pt-BR" sz="1600" b="1" dirty="0">
                <a:solidFill>
                  <a:schemeClr val="tx1"/>
                </a:solidFill>
              </a:rPr>
              <a:t>= 0,8602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    Baixada </a:t>
            </a:r>
            <a:r>
              <a:rPr lang="pt-BR" sz="1600" b="1" dirty="0">
                <a:solidFill>
                  <a:schemeClr val="tx1"/>
                </a:solidFill>
              </a:rPr>
              <a:t>Fluminense: </a:t>
            </a:r>
            <a:r>
              <a:rPr lang="pt-BR" sz="1600" dirty="0">
                <a:solidFill>
                  <a:schemeClr val="tx1"/>
                </a:solidFill>
              </a:rPr>
              <a:t>977 / (977 + 90)</a:t>
            </a:r>
            <a:r>
              <a:rPr lang="pt-BR" sz="1600" b="1" dirty="0">
                <a:solidFill>
                  <a:schemeClr val="tx1"/>
                </a:solidFill>
              </a:rPr>
              <a:t> = 0,9156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    Capital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2381 / (2381 + 50) </a:t>
            </a:r>
            <a:r>
              <a:rPr lang="pt-BR" sz="1600" b="1" dirty="0">
                <a:solidFill>
                  <a:schemeClr val="tx1"/>
                </a:solidFill>
              </a:rPr>
              <a:t>= </a:t>
            </a:r>
            <a:r>
              <a:rPr lang="pt-BR" sz="1600" b="1" dirty="0" smtClean="0">
                <a:solidFill>
                  <a:schemeClr val="tx1"/>
                </a:solidFill>
              </a:rPr>
              <a:t>0,9794</a:t>
            </a: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F1-Score</a:t>
            </a:r>
            <a:r>
              <a:rPr lang="pt-BR" sz="1600" dirty="0" smtClean="0">
                <a:solidFill>
                  <a:schemeClr val="tx1"/>
                </a:solidFill>
              </a:rPr>
              <a:t> =&gt; </a:t>
            </a:r>
            <a:r>
              <a:rPr lang="pt-BR" sz="1600" b="1" dirty="0">
                <a:solidFill>
                  <a:schemeClr val="tx1"/>
                </a:solidFill>
              </a:rPr>
              <a:t>Interior</a:t>
            </a:r>
            <a:r>
              <a:rPr lang="pt-BR" sz="1600" dirty="0">
                <a:solidFill>
                  <a:schemeClr val="tx1"/>
                </a:solidFill>
              </a:rPr>
              <a:t>: 2 * (0,9928 * 0,9925) / (0,9928 + 0,9925) = </a:t>
            </a:r>
            <a:r>
              <a:rPr lang="pt-BR" sz="1600" b="1" dirty="0">
                <a:solidFill>
                  <a:schemeClr val="tx1"/>
                </a:solidFill>
              </a:rPr>
              <a:t>0,9926</a:t>
            </a:r>
          </a:p>
          <a:p>
            <a:pPr algn="l"/>
            <a:r>
              <a:rPr lang="pt-BR" sz="1600" dirty="0" smtClean="0">
                <a:solidFill>
                  <a:schemeClr val="tx1"/>
                </a:solidFill>
              </a:rPr>
              <a:t>	  </a:t>
            </a:r>
            <a:r>
              <a:rPr lang="pt-BR" sz="1600" b="1" dirty="0" smtClean="0">
                <a:solidFill>
                  <a:schemeClr val="tx1"/>
                </a:solidFill>
              </a:rPr>
              <a:t>Grande </a:t>
            </a:r>
            <a:r>
              <a:rPr lang="pt-BR" sz="1600" b="1" dirty="0">
                <a:solidFill>
                  <a:schemeClr val="tx1"/>
                </a:solidFill>
              </a:rPr>
              <a:t>Niterói</a:t>
            </a:r>
            <a:r>
              <a:rPr lang="pt-BR" sz="1600" dirty="0">
                <a:solidFill>
                  <a:schemeClr val="tx1"/>
                </a:solidFill>
              </a:rPr>
              <a:t>: 2 * (0,9240 * 0,8602) / (0,9240 + 0,8602) = </a:t>
            </a:r>
            <a:r>
              <a:rPr lang="pt-BR" sz="1600" b="1" dirty="0">
                <a:solidFill>
                  <a:schemeClr val="tx1"/>
                </a:solidFill>
              </a:rPr>
              <a:t>0,8910</a:t>
            </a:r>
          </a:p>
          <a:p>
            <a:pPr algn="l"/>
            <a:r>
              <a:rPr lang="pt-BR" sz="1600" dirty="0" smtClean="0">
                <a:solidFill>
                  <a:schemeClr val="tx1"/>
                </a:solidFill>
              </a:rPr>
              <a:t>                      </a:t>
            </a:r>
            <a:r>
              <a:rPr lang="pt-BR" sz="1600" b="1" dirty="0" smtClean="0">
                <a:solidFill>
                  <a:schemeClr val="tx1"/>
                </a:solidFill>
              </a:rPr>
              <a:t>Baixada </a:t>
            </a:r>
            <a:r>
              <a:rPr lang="pt-BR" sz="1600" b="1" dirty="0">
                <a:solidFill>
                  <a:schemeClr val="tx1"/>
                </a:solidFill>
              </a:rPr>
              <a:t>Fluminense</a:t>
            </a:r>
            <a:r>
              <a:rPr lang="pt-BR" sz="1600" dirty="0">
                <a:solidFill>
                  <a:schemeClr val="tx1"/>
                </a:solidFill>
              </a:rPr>
              <a:t>: 2 * (0,9096 * 0,9156) / (0,9096 + 0,9156) = </a:t>
            </a:r>
            <a:r>
              <a:rPr lang="pt-BR" sz="1600" b="1" dirty="0">
                <a:solidFill>
                  <a:schemeClr val="tx1"/>
                </a:solidFill>
              </a:rPr>
              <a:t>0,9126</a:t>
            </a:r>
          </a:p>
          <a:p>
            <a:pPr algn="l"/>
            <a:r>
              <a:rPr lang="pt-BR" sz="1600" dirty="0" smtClean="0">
                <a:solidFill>
                  <a:schemeClr val="tx1"/>
                </a:solidFill>
              </a:rPr>
              <a:t>                      </a:t>
            </a:r>
            <a:r>
              <a:rPr lang="pt-BR" sz="1600" b="1" dirty="0" smtClean="0">
                <a:solidFill>
                  <a:schemeClr val="tx1"/>
                </a:solidFill>
              </a:rPr>
              <a:t>Capital</a:t>
            </a:r>
            <a:r>
              <a:rPr lang="pt-BR" sz="1600" dirty="0">
                <a:solidFill>
                  <a:schemeClr val="tx1"/>
                </a:solidFill>
              </a:rPr>
              <a:t>: 2 * (0,9655 * 0,9794) / (0,9655 + 0,9794) = </a:t>
            </a:r>
            <a:r>
              <a:rPr lang="pt-BR" sz="1600" b="1" dirty="0">
                <a:solidFill>
                  <a:schemeClr val="tx1"/>
                </a:solidFill>
              </a:rPr>
              <a:t>0,9724</a:t>
            </a:r>
          </a:p>
        </p:txBody>
      </p:sp>
    </p:spTree>
    <p:extLst>
      <p:ext uri="{BB962C8B-B14F-4D97-AF65-F5344CB8AC3E}">
        <p14:creationId xmlns:p14="http://schemas.microsoft.com/office/powerpoint/2010/main" val="4149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671388"/>
          </a:xfrm>
        </p:spPr>
        <p:txBody>
          <a:bodyPr>
            <a:normAutofit/>
          </a:bodyPr>
          <a:lstStyle/>
          <a:p>
            <a:r>
              <a:rPr lang="pt-BR" sz="3000" b="1" dirty="0" smtClean="0"/>
              <a:t>KNN – Comparação de Resultados</a:t>
            </a:r>
            <a:endParaRPr lang="pt-BR" sz="30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8424936" cy="1224136"/>
          </a:xfrm>
        </p:spPr>
        <p:txBody>
          <a:bodyPr>
            <a:noAutofit/>
          </a:bodyPr>
          <a:lstStyle/>
          <a:p>
            <a:r>
              <a:rPr lang="pt-BR" sz="1800" dirty="0"/>
              <a:t>A primeira imagem é demostrados os resultados de acurácia do algoritmo e a precisão, revocação e f1-score para o atributo classificador região e com os valores de duas casas decimais e a segunda imagem mostra o algoritmo com cinco casas decimais, essa segunda imagem confere com os valores que estão no slide anterior. </a:t>
            </a:r>
            <a:endParaRPr lang="pt-BR" sz="1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41" y="2708920"/>
            <a:ext cx="4447791" cy="171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1" y="4608642"/>
            <a:ext cx="5584533" cy="17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52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99592" y="476672"/>
            <a:ext cx="7772400" cy="671388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Algoritmo SVM</a:t>
            </a:r>
            <a:endParaRPr lang="pt-BR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94060" y="1268760"/>
            <a:ext cx="8064896" cy="864096"/>
          </a:xfrm>
        </p:spPr>
        <p:txBody>
          <a:bodyPr>
            <a:noAutofit/>
          </a:bodyPr>
          <a:lstStyle/>
          <a:p>
            <a:pPr algn="l"/>
            <a:r>
              <a:rPr lang="pt-BR" sz="1800" dirty="0" smtClean="0"/>
              <a:t>Na análise desse algoritmo temos o valor da acurácia de 97,43% na mesma imagem podemos ver os valores de Falso Negativo e Falso Positivo para cada classe estão zerados.</a:t>
            </a:r>
            <a:endParaRPr lang="pt-BR" sz="1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6589736" cy="429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06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772400" cy="815404"/>
          </a:xfrm>
        </p:spPr>
        <p:txBody>
          <a:bodyPr>
            <a:normAutofit/>
          </a:bodyPr>
          <a:lstStyle/>
          <a:p>
            <a:r>
              <a:rPr lang="pt-BR" sz="3600" b="1" dirty="0" smtClean="0"/>
              <a:t>SVM – Resultados</a:t>
            </a:r>
            <a:endParaRPr lang="pt-BR" sz="36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539552" y="1412776"/>
            <a:ext cx="8208912" cy="5184576"/>
          </a:xfrm>
        </p:spPr>
        <p:txBody>
          <a:bodyPr>
            <a:normAutofit/>
          </a:bodyPr>
          <a:lstStyle/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Acurácia =&gt;</a:t>
            </a:r>
            <a:r>
              <a:rPr lang="pt-BR" sz="1600" dirty="0">
                <a:solidFill>
                  <a:schemeClr val="tx1"/>
                </a:solidFill>
              </a:rPr>
              <a:t> (3816 + 533 + 1028 + 2411) = </a:t>
            </a:r>
            <a:r>
              <a:rPr lang="pt-BR" sz="1600" dirty="0" smtClean="0">
                <a:solidFill>
                  <a:schemeClr val="tx1"/>
                </a:solidFill>
              </a:rPr>
              <a:t>7788 =&gt; </a:t>
            </a:r>
            <a:r>
              <a:rPr lang="pt-BR" sz="1600" dirty="0">
                <a:solidFill>
                  <a:schemeClr val="tx1"/>
                </a:solidFill>
              </a:rPr>
              <a:t>7788 </a:t>
            </a:r>
            <a:r>
              <a:rPr lang="pt-BR" sz="1600" dirty="0" smtClean="0">
                <a:solidFill>
                  <a:schemeClr val="tx1"/>
                </a:solidFill>
              </a:rPr>
              <a:t>/ 7.993 = </a:t>
            </a:r>
            <a:r>
              <a:rPr lang="pt-BR" sz="1600" b="1" dirty="0" smtClean="0">
                <a:solidFill>
                  <a:schemeClr val="tx1"/>
                </a:solidFill>
              </a:rPr>
              <a:t>0,9743</a:t>
            </a:r>
          </a:p>
          <a:p>
            <a:pPr algn="l"/>
            <a:endParaRPr lang="pt-BR" sz="1600" b="1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Precisão</a:t>
            </a:r>
            <a:r>
              <a:rPr lang="pt-BR" sz="1600" dirty="0" smtClean="0">
                <a:solidFill>
                  <a:schemeClr val="tx1"/>
                </a:solidFill>
              </a:rPr>
              <a:t> =&gt;  </a:t>
            </a:r>
            <a:r>
              <a:rPr lang="pt-BR" sz="1600" b="1" dirty="0" smtClean="0">
                <a:solidFill>
                  <a:schemeClr val="tx1"/>
                </a:solidFill>
              </a:rPr>
              <a:t>Interior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3816 / (3816 + 56) </a:t>
            </a:r>
            <a:r>
              <a:rPr lang="pt-BR" sz="1600" b="1" dirty="0">
                <a:solidFill>
                  <a:schemeClr val="tx1"/>
                </a:solidFill>
              </a:rPr>
              <a:t>= 0,9855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Grande </a:t>
            </a:r>
            <a:r>
              <a:rPr lang="pt-BR" sz="1600" b="1" dirty="0">
                <a:solidFill>
                  <a:schemeClr val="tx1"/>
                </a:solidFill>
              </a:rPr>
              <a:t>Niterói: </a:t>
            </a:r>
            <a:r>
              <a:rPr lang="pt-BR" sz="1600" dirty="0">
                <a:solidFill>
                  <a:schemeClr val="tx1"/>
                </a:solidFill>
              </a:rPr>
              <a:t>533 / (533 + 9) </a:t>
            </a:r>
            <a:r>
              <a:rPr lang="pt-BR" sz="1600" b="1" dirty="0">
                <a:solidFill>
                  <a:schemeClr val="tx1"/>
                </a:solidFill>
              </a:rPr>
              <a:t>= 0,9833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Baixada </a:t>
            </a:r>
            <a:r>
              <a:rPr lang="pt-BR" sz="1600" b="1" dirty="0">
                <a:solidFill>
                  <a:schemeClr val="tx1"/>
                </a:solidFill>
              </a:rPr>
              <a:t>Fluminense: </a:t>
            </a:r>
            <a:r>
              <a:rPr lang="pt-BR" sz="1600" dirty="0">
                <a:solidFill>
                  <a:schemeClr val="tx1"/>
                </a:solidFill>
              </a:rPr>
              <a:t>1028 / (1028 + 103) </a:t>
            </a:r>
            <a:r>
              <a:rPr lang="pt-BR" sz="1600" b="1" dirty="0">
                <a:solidFill>
                  <a:schemeClr val="tx1"/>
                </a:solidFill>
              </a:rPr>
              <a:t>= 0,9089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Capital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2411 / (2411 + 37) </a:t>
            </a:r>
            <a:r>
              <a:rPr lang="pt-BR" sz="1600" b="1" dirty="0">
                <a:solidFill>
                  <a:schemeClr val="tx1"/>
                </a:solidFill>
              </a:rPr>
              <a:t>= </a:t>
            </a:r>
            <a:r>
              <a:rPr lang="pt-BR" sz="1600" b="1" dirty="0" smtClean="0">
                <a:solidFill>
                  <a:schemeClr val="tx1"/>
                </a:solidFill>
              </a:rPr>
              <a:t>0,9848</a:t>
            </a:r>
          </a:p>
          <a:p>
            <a:pPr algn="l"/>
            <a:endParaRPr lang="pt-BR" sz="1600" b="1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Revocação</a:t>
            </a:r>
            <a:r>
              <a:rPr lang="pt-BR" sz="1600" dirty="0" smtClean="0">
                <a:solidFill>
                  <a:schemeClr val="tx1"/>
                </a:solidFill>
              </a:rPr>
              <a:t> </a:t>
            </a:r>
            <a:r>
              <a:rPr lang="pt-BR" sz="1600" dirty="0">
                <a:solidFill>
                  <a:schemeClr val="tx1"/>
                </a:solidFill>
              </a:rPr>
              <a:t>=&gt; </a:t>
            </a:r>
            <a:r>
              <a:rPr lang="pt-BR" sz="1600" b="1" dirty="0">
                <a:solidFill>
                  <a:schemeClr val="tx1"/>
                </a:solidFill>
              </a:rPr>
              <a:t>Interior: </a:t>
            </a:r>
            <a:r>
              <a:rPr lang="pt-BR" sz="1600" dirty="0">
                <a:solidFill>
                  <a:schemeClr val="tx1"/>
                </a:solidFill>
              </a:rPr>
              <a:t>3816 / (3816 + 85) </a:t>
            </a:r>
            <a:r>
              <a:rPr lang="pt-BR" sz="1600" b="1" dirty="0">
                <a:solidFill>
                  <a:schemeClr val="tx1"/>
                </a:solidFill>
              </a:rPr>
              <a:t>= 0,9782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     Grande </a:t>
            </a:r>
            <a:r>
              <a:rPr lang="pt-BR" sz="1600" b="1" dirty="0">
                <a:solidFill>
                  <a:schemeClr val="tx1"/>
                </a:solidFill>
              </a:rPr>
              <a:t>Niterói: </a:t>
            </a:r>
            <a:r>
              <a:rPr lang="pt-BR" sz="1600" dirty="0">
                <a:solidFill>
                  <a:schemeClr val="tx1"/>
                </a:solidFill>
              </a:rPr>
              <a:t>533 / (533 + 61) </a:t>
            </a:r>
            <a:r>
              <a:rPr lang="pt-BR" sz="1600" b="1" dirty="0">
                <a:solidFill>
                  <a:schemeClr val="tx1"/>
                </a:solidFill>
              </a:rPr>
              <a:t>= 0,8973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   Baixada </a:t>
            </a:r>
            <a:r>
              <a:rPr lang="pt-BR" sz="1600" b="1" dirty="0">
                <a:solidFill>
                  <a:schemeClr val="tx1"/>
                </a:solidFill>
              </a:rPr>
              <a:t>Fluminense: </a:t>
            </a:r>
            <a:r>
              <a:rPr lang="pt-BR" sz="1600" dirty="0">
                <a:solidFill>
                  <a:schemeClr val="tx1"/>
                </a:solidFill>
              </a:rPr>
              <a:t>1028 / (1028 + 39)</a:t>
            </a:r>
            <a:r>
              <a:rPr lang="pt-BR" sz="1600" b="1" dirty="0">
                <a:solidFill>
                  <a:schemeClr val="tx1"/>
                </a:solidFill>
              </a:rPr>
              <a:t> = 0,9634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    Capital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2411 / (2411 + 20) </a:t>
            </a:r>
            <a:r>
              <a:rPr lang="pt-BR" sz="1600" b="1" dirty="0">
                <a:solidFill>
                  <a:schemeClr val="tx1"/>
                </a:solidFill>
              </a:rPr>
              <a:t>= </a:t>
            </a:r>
            <a:r>
              <a:rPr lang="pt-BR" sz="1600" b="1" dirty="0" smtClean="0">
                <a:solidFill>
                  <a:schemeClr val="tx1"/>
                </a:solidFill>
              </a:rPr>
              <a:t>0,9917</a:t>
            </a:r>
          </a:p>
          <a:p>
            <a:pPr algn="l"/>
            <a:endParaRPr lang="pt-BR" sz="1600" dirty="0" smtClean="0">
              <a:solidFill>
                <a:schemeClr val="tx1"/>
              </a:solidFill>
            </a:endParaRP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F1-Score</a:t>
            </a:r>
            <a:r>
              <a:rPr lang="pt-BR" sz="1600" dirty="0" smtClean="0">
                <a:solidFill>
                  <a:schemeClr val="tx1"/>
                </a:solidFill>
              </a:rPr>
              <a:t> =&gt; </a:t>
            </a:r>
            <a:r>
              <a:rPr lang="pt-BR" sz="1600" b="1" dirty="0">
                <a:solidFill>
                  <a:schemeClr val="tx1"/>
                </a:solidFill>
              </a:rPr>
              <a:t>Interior: </a:t>
            </a:r>
            <a:r>
              <a:rPr lang="pt-BR" sz="1600" dirty="0">
                <a:solidFill>
                  <a:schemeClr val="tx1"/>
                </a:solidFill>
              </a:rPr>
              <a:t>2 * (0,9855 * 0,9782) / (0,9855 + 0,9782) </a:t>
            </a:r>
            <a:r>
              <a:rPr lang="pt-BR" sz="1600" b="1" dirty="0">
                <a:solidFill>
                  <a:schemeClr val="tx1"/>
                </a:solidFill>
              </a:rPr>
              <a:t>= 0,9818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	  Grande </a:t>
            </a:r>
            <a:r>
              <a:rPr lang="pt-BR" sz="1600" b="1" dirty="0">
                <a:solidFill>
                  <a:schemeClr val="tx1"/>
                </a:solidFill>
              </a:rPr>
              <a:t>Niterói: </a:t>
            </a:r>
            <a:r>
              <a:rPr lang="pt-BR" sz="1600" dirty="0">
                <a:solidFill>
                  <a:schemeClr val="tx1"/>
                </a:solidFill>
              </a:rPr>
              <a:t>2 * (0,9833 * 0,8973) / (0,9833 + 0,8973) </a:t>
            </a:r>
            <a:r>
              <a:rPr lang="pt-BR" sz="1600" b="1" dirty="0">
                <a:solidFill>
                  <a:schemeClr val="tx1"/>
                </a:solidFill>
              </a:rPr>
              <a:t>= 0,9383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 Baixada </a:t>
            </a:r>
            <a:r>
              <a:rPr lang="pt-BR" sz="1600" b="1" dirty="0">
                <a:solidFill>
                  <a:schemeClr val="tx1"/>
                </a:solidFill>
              </a:rPr>
              <a:t>Fluminense: </a:t>
            </a:r>
            <a:r>
              <a:rPr lang="pt-BR" sz="1600" dirty="0">
                <a:solidFill>
                  <a:schemeClr val="tx1"/>
                </a:solidFill>
              </a:rPr>
              <a:t>2 * (0,9089 * 0,9634) / (0,9089 + 0,9634)</a:t>
            </a:r>
            <a:r>
              <a:rPr lang="pt-BR" sz="1600" b="1" dirty="0">
                <a:solidFill>
                  <a:schemeClr val="tx1"/>
                </a:solidFill>
              </a:rPr>
              <a:t> = 0,9353</a:t>
            </a:r>
          </a:p>
          <a:p>
            <a:pPr algn="l"/>
            <a:r>
              <a:rPr lang="pt-BR" sz="1600" b="1" dirty="0" smtClean="0">
                <a:solidFill>
                  <a:schemeClr val="tx1"/>
                </a:solidFill>
              </a:rPr>
              <a:t>                      Capital</a:t>
            </a:r>
            <a:r>
              <a:rPr lang="pt-BR" sz="1600" b="1" dirty="0">
                <a:solidFill>
                  <a:schemeClr val="tx1"/>
                </a:solidFill>
              </a:rPr>
              <a:t>: </a:t>
            </a:r>
            <a:r>
              <a:rPr lang="pt-BR" sz="1600" dirty="0">
                <a:solidFill>
                  <a:schemeClr val="tx1"/>
                </a:solidFill>
              </a:rPr>
              <a:t>2 * (0,9848 * 0,9917) / (0,9848 + 0,9917) </a:t>
            </a:r>
            <a:r>
              <a:rPr lang="pt-BR" sz="1600" b="1" dirty="0">
                <a:solidFill>
                  <a:schemeClr val="tx1"/>
                </a:solidFill>
              </a:rPr>
              <a:t>= 0,9883</a:t>
            </a:r>
          </a:p>
        </p:txBody>
      </p:sp>
    </p:spTree>
    <p:extLst>
      <p:ext uri="{BB962C8B-B14F-4D97-AF65-F5344CB8AC3E}">
        <p14:creationId xmlns:p14="http://schemas.microsoft.com/office/powerpoint/2010/main" val="23105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671388"/>
          </a:xfrm>
        </p:spPr>
        <p:txBody>
          <a:bodyPr>
            <a:normAutofit/>
          </a:bodyPr>
          <a:lstStyle/>
          <a:p>
            <a:r>
              <a:rPr lang="pt-BR" sz="3000" b="1" dirty="0" smtClean="0"/>
              <a:t>SVM – Comparação de Resultados</a:t>
            </a:r>
            <a:endParaRPr lang="pt-BR" sz="3000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8424936" cy="1224136"/>
          </a:xfrm>
        </p:spPr>
        <p:txBody>
          <a:bodyPr>
            <a:noAutofit/>
          </a:bodyPr>
          <a:lstStyle/>
          <a:p>
            <a:r>
              <a:rPr lang="pt-BR" sz="1800" dirty="0"/>
              <a:t>A primeira imagem é demostrados os resultados de acurácia do algoritmo e a precisão, revocação e f1-score para o atributo classificador região e com os valores de duas casas decimais e a segunda imagem mostra o algoritmo com cinco casas decimais, essa segunda imagem confere com os valores que estão no slide anterior. </a:t>
            </a:r>
          </a:p>
          <a:p>
            <a:endParaRPr lang="pt-BR" sz="1800" dirty="0"/>
          </a:p>
          <a:p>
            <a:endParaRPr lang="pt-BR" sz="1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65" y="2564904"/>
            <a:ext cx="4591808" cy="181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65" y="4581128"/>
            <a:ext cx="6322316" cy="19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6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 smtClean="0"/>
              <a:t>Foram realizados agrupamentos de crimes e a totalização de valores por ano, mês, cisp, município e região.</a:t>
            </a:r>
          </a:p>
          <a:p>
            <a:pPr>
              <a:lnSpc>
                <a:spcPct val="120000"/>
              </a:lnSpc>
            </a:pPr>
            <a:r>
              <a:rPr lang="pt-BR" dirty="0" smtClean="0"/>
              <a:t>Em relação a cada dataframe de armas foram realizadas a totalização dos valores no mesmo sentido do dataframe de crimes, </a:t>
            </a:r>
            <a:r>
              <a:rPr lang="pt-BR" dirty="0"/>
              <a:t>por ano, mês, cisp, município e região.</a:t>
            </a:r>
            <a:endParaRPr lang="pt-BR" dirty="0" smtClean="0"/>
          </a:p>
          <a:p>
            <a:pPr>
              <a:lnSpc>
                <a:spcPct val="120000"/>
              </a:lnSpc>
            </a:pPr>
            <a:r>
              <a:rPr lang="pt-BR" dirty="0" smtClean="0"/>
              <a:t>Os dataframes de crimes e de armas foram unidos em apenas um dataframe com a finalidade de termos uma melhor visão dos resultados dos algoritmos de ML sendo que o atributo classificador foi escolhida a coluna “região” e os previsores os demais campos.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Tratamento de Dados II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78437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872067" y="1844824"/>
            <a:ext cx="7408333" cy="428133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pt-BR" dirty="0"/>
              <a:t>A intenção principal da montagem e a apresentação dos resultados de </a:t>
            </a:r>
            <a:r>
              <a:rPr lang="pt-BR" dirty="0" smtClean="0"/>
              <a:t>Machine Learing </a:t>
            </a:r>
            <a:r>
              <a:rPr lang="pt-BR" dirty="0"/>
              <a:t>foram de poder classificar ou prever qual região poderia ter a </a:t>
            </a:r>
            <a:r>
              <a:rPr lang="pt-BR" dirty="0" smtClean="0"/>
              <a:t>incidência de </a:t>
            </a:r>
            <a:r>
              <a:rPr lang="pt-BR" dirty="0"/>
              <a:t>tipos de crimes de acordo com os dados informados. Vimos pontos </a:t>
            </a:r>
            <a:r>
              <a:rPr lang="pt-BR" dirty="0" smtClean="0"/>
              <a:t>importantes como </a:t>
            </a:r>
            <a:r>
              <a:rPr lang="pt-BR" dirty="0"/>
              <a:t>qual algoritmo teve o melhor resultado (Árvore de Decisão) e quais foram </a:t>
            </a:r>
            <a:r>
              <a:rPr lang="pt-BR" dirty="0" smtClean="0"/>
              <a:t>às classes </a:t>
            </a:r>
            <a:r>
              <a:rPr lang="pt-BR" dirty="0"/>
              <a:t>que puderam ter o melhor (Capital melhor f1-score) e o pior resultado (</a:t>
            </a:r>
            <a:r>
              <a:rPr lang="pt-BR" dirty="0" smtClean="0"/>
              <a:t>Baixada Fluminense </a:t>
            </a:r>
            <a:r>
              <a:rPr lang="pt-BR" dirty="0"/>
              <a:t>duas vezes o pior f1-score</a:t>
            </a:r>
            <a:r>
              <a:rPr lang="pt-BR" dirty="0" smtClean="0"/>
              <a:t>).</a:t>
            </a:r>
          </a:p>
          <a:p>
            <a:pPr>
              <a:lnSpc>
                <a:spcPct val="120000"/>
              </a:lnSpc>
            </a:pPr>
            <a:r>
              <a:rPr lang="pt-BR" dirty="0"/>
              <a:t>Os resultados apresentados que o próprio algoritmo foi capaz de </a:t>
            </a:r>
            <a:r>
              <a:rPr lang="pt-BR" dirty="0" smtClean="0"/>
              <a:t>construir através </a:t>
            </a:r>
            <a:r>
              <a:rPr lang="pt-BR" dirty="0"/>
              <a:t>dos dados de acurácia, precisão, revocação e f1-score foram </a:t>
            </a:r>
            <a:r>
              <a:rPr lang="pt-BR" dirty="0" smtClean="0"/>
              <a:t>confrontados com </a:t>
            </a:r>
            <a:r>
              <a:rPr lang="pt-BR" dirty="0"/>
              <a:t>a matriz de confusão sendo exibido no final de cada apresentação de </a:t>
            </a:r>
            <a:r>
              <a:rPr lang="pt-BR" dirty="0" smtClean="0"/>
              <a:t>algoritmo.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Interpretação dos Resultados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9668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743396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Apresentação dos Resultados</a:t>
            </a:r>
            <a:endParaRPr lang="pt-B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65" y="1268760"/>
            <a:ext cx="484373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353" y="5082813"/>
            <a:ext cx="5033963" cy="168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3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743396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Apresentação dos Resultados</a:t>
            </a:r>
            <a:endParaRPr lang="pt-B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52" y="1310323"/>
            <a:ext cx="4675228" cy="357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722" y="5100677"/>
            <a:ext cx="4396088" cy="175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8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743396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Apresentação dos Resultados</a:t>
            </a:r>
            <a:endParaRPr lang="pt-BR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06950"/>
            <a:ext cx="4767295" cy="3831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088" y="5208762"/>
            <a:ext cx="4632573" cy="164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47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755576" y="476672"/>
            <a:ext cx="7772400" cy="743396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Apresentação dos Resultados</a:t>
            </a:r>
            <a:endParaRPr lang="pt-BR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54308"/>
            <a:ext cx="4752528" cy="376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85" y="5104709"/>
            <a:ext cx="4443414" cy="172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325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772400" cy="815404"/>
          </a:xfrm>
        </p:spPr>
        <p:txBody>
          <a:bodyPr>
            <a:normAutofit/>
          </a:bodyPr>
          <a:lstStyle/>
          <a:p>
            <a:r>
              <a:rPr lang="pt-BR" sz="4000" b="1" dirty="0"/>
              <a:t>Data Science Workflow Canvas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6946002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854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827584" y="476672"/>
            <a:ext cx="7772400" cy="815404"/>
          </a:xfrm>
        </p:spPr>
        <p:txBody>
          <a:bodyPr>
            <a:normAutofit/>
          </a:bodyPr>
          <a:lstStyle/>
          <a:p>
            <a:r>
              <a:rPr lang="pt-BR" sz="4000" b="1" dirty="0"/>
              <a:t>Data Science Workflow Canvas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6480720" cy="481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62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Serão apresentados os dataframes.</a:t>
            </a:r>
          </a:p>
          <a:p>
            <a:r>
              <a:rPr lang="pt-BR" dirty="0" smtClean="0"/>
              <a:t>O primeiro dataframe é referente ao de crimes. </a:t>
            </a:r>
          </a:p>
          <a:p>
            <a:r>
              <a:rPr lang="pt-BR" dirty="0" smtClean="0"/>
              <a:t>Os dataframes seguintes serão referentes a armas.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 smtClean="0"/>
              <a:t>Dataframes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36627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2411760" y="404664"/>
            <a:ext cx="4464496" cy="576064"/>
          </a:xfrm>
        </p:spPr>
        <p:txBody>
          <a:bodyPr>
            <a:noAutofit/>
          </a:bodyPr>
          <a:lstStyle/>
          <a:p>
            <a:r>
              <a:rPr lang="pt-BR" sz="3600" b="1" dirty="0" smtClean="0"/>
              <a:t>Dataframe de Crimes</a:t>
            </a:r>
            <a:endParaRPr lang="pt-BR" sz="3600" b="1" dirty="0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half" idx="2"/>
          </p:nvPr>
        </p:nvSpPr>
        <p:spPr>
          <a:xfrm>
            <a:off x="611560" y="980728"/>
            <a:ext cx="8027827" cy="144016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pt-BR" sz="1600" dirty="0" smtClean="0"/>
              <a:t>Podemos </a:t>
            </a:r>
            <a:r>
              <a:rPr lang="pt-BR" sz="1600" dirty="0"/>
              <a:t>ver a quantidade de registros e quantidade de dados a serem classificados. A intenção é termos menos colunas podemos perceber que temos uma grande quantidade de colunas e para termos uma melhor visibilidade nós podemos agrupar essas colunas. Foram </a:t>
            </a:r>
            <a:r>
              <a:rPr lang="pt-BR" sz="1600" dirty="0" smtClean="0"/>
              <a:t> agrupadas as </a:t>
            </a:r>
            <a:r>
              <a:rPr lang="pt-BR" sz="1600" dirty="0"/>
              <a:t>colunas referente ao crime cometido ao grupo em que ele pertence </a:t>
            </a:r>
            <a:r>
              <a:rPr lang="pt-BR" sz="1600" dirty="0" smtClean="0"/>
              <a:t>e foram  totalizados </a:t>
            </a:r>
            <a:r>
              <a:rPr lang="pt-BR" sz="1600" dirty="0"/>
              <a:t>os valores por ano, mês, município e cisp.</a:t>
            </a:r>
          </a:p>
          <a:p>
            <a:r>
              <a:rPr lang="pt-BR" sz="1600" dirty="0"/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99005"/>
            <a:ext cx="8064896" cy="395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94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731327" y="332656"/>
            <a:ext cx="7772400" cy="483964"/>
          </a:xfrm>
        </p:spPr>
        <p:txBody>
          <a:bodyPr>
            <a:noAutofit/>
          </a:bodyPr>
          <a:lstStyle/>
          <a:p>
            <a:r>
              <a:rPr lang="pt-BR" sz="3200" b="1" dirty="0" smtClean="0"/>
              <a:t>Dataframe de crimes agrupando colunas I</a:t>
            </a:r>
            <a:endParaRPr lang="pt-BR" sz="3200" b="1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type="subTitle" idx="1"/>
          </p:nvPr>
        </p:nvSpPr>
        <p:spPr>
          <a:xfrm>
            <a:off x="827584" y="880801"/>
            <a:ext cx="7776864" cy="648072"/>
          </a:xfrm>
        </p:spPr>
        <p:txBody>
          <a:bodyPr>
            <a:normAutofit/>
          </a:bodyPr>
          <a:lstStyle/>
          <a:p>
            <a:r>
              <a:rPr lang="pt-BR" sz="2200" dirty="0" smtClean="0"/>
              <a:t>Colunas na qual os crimes podem ser agrupados</a:t>
            </a:r>
            <a:endParaRPr lang="pt-BR" sz="2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21" y="1556792"/>
            <a:ext cx="6475413" cy="507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83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ma de Ond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orma de Onda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rma de Onda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1671</TotalTime>
  <Words>2205</Words>
  <Application>Microsoft Office PowerPoint</Application>
  <PresentationFormat>Apresentação na tela (4:3)</PresentationFormat>
  <Paragraphs>217</Paragraphs>
  <Slides>66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66</vt:i4>
      </vt:variant>
    </vt:vector>
  </HeadingPairs>
  <TitlesOfParts>
    <vt:vector size="67" baseType="lpstr">
      <vt:lpstr>Forma de Onda</vt:lpstr>
      <vt:lpstr>Apresentação</vt:lpstr>
      <vt:lpstr>Abordagem</vt:lpstr>
      <vt:lpstr>O problema proposto</vt:lpstr>
      <vt:lpstr>Das informações obtidas</vt:lpstr>
      <vt:lpstr>Tratamento dos Dados I</vt:lpstr>
      <vt:lpstr>Tratamento de Dados II</vt:lpstr>
      <vt:lpstr>Dataframes</vt:lpstr>
      <vt:lpstr>Dataframe de Crimes</vt:lpstr>
      <vt:lpstr>Dataframe de crimes agrupando colunas I</vt:lpstr>
      <vt:lpstr>Dataframe de crimes agrupando colunas II</vt:lpstr>
      <vt:lpstr>Dataframes de Armas</vt:lpstr>
      <vt:lpstr>Dataframe de Amas de Fogo</vt:lpstr>
      <vt:lpstr>Dataframe de Armas Brancas</vt:lpstr>
      <vt:lpstr>Dataframe Simulacro</vt:lpstr>
      <vt:lpstr>Dataframe Munições</vt:lpstr>
      <vt:lpstr>Dataframe Explosivo</vt:lpstr>
      <vt:lpstr>Dataframes de crimes unificados com o de armas</vt:lpstr>
      <vt:lpstr>Criação do dataframe único</vt:lpstr>
      <vt:lpstr>Dataframe Unificado</vt:lpstr>
      <vt:lpstr>Apresentação dos gráficos</vt:lpstr>
      <vt:lpstr>Gráficos de crimes I</vt:lpstr>
      <vt:lpstr>Gráfico de Crimes II</vt:lpstr>
      <vt:lpstr>Gráfico de Crimes III</vt:lpstr>
      <vt:lpstr>Gráfico de Crimes IV</vt:lpstr>
      <vt:lpstr>Gráfico de Armas I</vt:lpstr>
      <vt:lpstr>Gráfico de Armas II</vt:lpstr>
      <vt:lpstr>Gráfico de Armas III</vt:lpstr>
      <vt:lpstr>Gráficos em relação a CISP</vt:lpstr>
      <vt:lpstr>Gráficos em relação a CISP</vt:lpstr>
      <vt:lpstr>Gráficos em relação a CISP</vt:lpstr>
      <vt:lpstr>Gráficos em relação a CISP</vt:lpstr>
      <vt:lpstr>Gráficos em relação a CISP</vt:lpstr>
      <vt:lpstr>Gráficos em relação a CISP</vt:lpstr>
      <vt:lpstr>Gráficos por Período</vt:lpstr>
      <vt:lpstr>Gráficos por Período</vt:lpstr>
      <vt:lpstr>Gráficos por Período</vt:lpstr>
      <vt:lpstr>Gráficos por Período</vt:lpstr>
      <vt:lpstr>Gráficos por Período</vt:lpstr>
      <vt:lpstr>Apresentação dos algoritmos</vt:lpstr>
      <vt:lpstr>Apresentação dos algoritmos</vt:lpstr>
      <vt:lpstr>Apresentação dos algoritmos</vt:lpstr>
      <vt:lpstr>Apresentação dos algoritmos</vt:lpstr>
      <vt:lpstr>Apresentação dos algoritmos</vt:lpstr>
      <vt:lpstr>Apresentação dos algoritmos</vt:lpstr>
      <vt:lpstr>Algoritmo Naïve Bayes</vt:lpstr>
      <vt:lpstr>Naïve Bayes – Resultados</vt:lpstr>
      <vt:lpstr>Naïve Bayes – Comparação de Resultados</vt:lpstr>
      <vt:lpstr>Algoritmo Árvore de Decisão</vt:lpstr>
      <vt:lpstr>Árvore de Decisão – Resultados</vt:lpstr>
      <vt:lpstr>Árvore de Decisão – Comparação de Resultados</vt:lpstr>
      <vt:lpstr>Algoritmo Random Forest</vt:lpstr>
      <vt:lpstr>Random Forest– Resultados</vt:lpstr>
      <vt:lpstr>Random Forest – Comparação de Resultados</vt:lpstr>
      <vt:lpstr>Algoritmo KNN</vt:lpstr>
      <vt:lpstr>KNN – Resultados</vt:lpstr>
      <vt:lpstr>KNN – Comparação de Resultados</vt:lpstr>
      <vt:lpstr>Algoritmo SVM</vt:lpstr>
      <vt:lpstr>SVM – Resultados</vt:lpstr>
      <vt:lpstr>SVM – Comparação de Resultados</vt:lpstr>
      <vt:lpstr>Interpretação dos Resultados</vt:lpstr>
      <vt:lpstr>Apresentação dos Resultados</vt:lpstr>
      <vt:lpstr>Apresentação dos Resultados</vt:lpstr>
      <vt:lpstr>Apresentação dos Resultados</vt:lpstr>
      <vt:lpstr>Apresentação dos Resultados</vt:lpstr>
      <vt:lpstr>Data Science Workflow Canvas</vt:lpstr>
      <vt:lpstr>Data Science Workflow Canvas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Anderson Tavares</dc:creator>
  <cp:lastModifiedBy>Anderson Tavares</cp:lastModifiedBy>
  <cp:revision>127</cp:revision>
  <dcterms:created xsi:type="dcterms:W3CDTF">2023-03-11T21:47:26Z</dcterms:created>
  <dcterms:modified xsi:type="dcterms:W3CDTF">2023-04-01T18:21:00Z</dcterms:modified>
</cp:coreProperties>
</file>